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1" r:id="rId1"/>
  </p:sldMasterIdLst>
  <p:notesMasterIdLst>
    <p:notesMasterId r:id="rId18"/>
  </p:notesMasterIdLst>
  <p:sldIdLst>
    <p:sldId id="256" r:id="rId2"/>
    <p:sldId id="257" r:id="rId3"/>
    <p:sldId id="258" r:id="rId4"/>
    <p:sldId id="273" r:id="rId5"/>
    <p:sldId id="270" r:id="rId6"/>
    <p:sldId id="260" r:id="rId7"/>
    <p:sldId id="261" r:id="rId8"/>
    <p:sldId id="266" r:id="rId9"/>
    <p:sldId id="264" r:id="rId10"/>
    <p:sldId id="262" r:id="rId11"/>
    <p:sldId id="268" r:id="rId12"/>
    <p:sldId id="274" r:id="rId13"/>
    <p:sldId id="275" r:id="rId14"/>
    <p:sldId id="263" r:id="rId15"/>
    <p:sldId id="265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38A73C0-E1EF-3F4A-9C57-A107FC494397}">
          <p14:sldIdLst>
            <p14:sldId id="256"/>
            <p14:sldId id="257"/>
            <p14:sldId id="258"/>
            <p14:sldId id="273"/>
            <p14:sldId id="270"/>
            <p14:sldId id="260"/>
            <p14:sldId id="261"/>
            <p14:sldId id="266"/>
            <p14:sldId id="264"/>
            <p14:sldId id="262"/>
            <p14:sldId id="268"/>
            <p14:sldId id="274"/>
            <p14:sldId id="275"/>
            <p14:sldId id="263"/>
            <p14:sldId id="265"/>
            <p14:sldId id="2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4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3FDC1-62B7-F845-A49E-542B38E0B5AA}" type="datetimeFigureOut">
              <a:rPr lang="en-US" smtClean="0"/>
              <a:t>2/23/13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C2354-6761-F64F-AAB0-78C6C699C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84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C2354-6761-F64F-AAB0-78C6C699C6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54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C2354-6761-F64F-AAB0-78C6C699C6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56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FBFF-AB25-D647-8518-B1A5CBEE9E8A}" type="datetimeFigureOut">
              <a:rPr lang="en-US" smtClean="0"/>
              <a:t>2/23/13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993DDBC-370F-5649-AC26-B4A74352460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FBFF-AB25-D647-8518-B1A5CBEE9E8A}" type="datetimeFigureOut">
              <a:rPr lang="en-US" smtClean="0"/>
              <a:t>2/23/13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DBC-370F-5649-AC26-B4A74352460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D993DDBC-370F-5649-AC26-B4A74352460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FBFF-AB25-D647-8518-B1A5CBEE9E8A}" type="datetimeFigureOut">
              <a:rPr lang="en-US" smtClean="0"/>
              <a:t>2/23/13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FBFF-AB25-D647-8518-B1A5CBEE9E8A}" type="datetimeFigureOut">
              <a:rPr lang="en-US" smtClean="0"/>
              <a:t>2/23/13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D993DDBC-370F-5649-AC26-B4A74352460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FBFF-AB25-D647-8518-B1A5CBEE9E8A}" type="datetimeFigureOut">
              <a:rPr lang="en-US" smtClean="0"/>
              <a:t>2/23/13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993DDBC-370F-5649-AC26-B4A74352460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F3AAFBFF-AB25-D647-8518-B1A5CBEE9E8A}" type="datetimeFigureOut">
              <a:rPr lang="en-US" smtClean="0"/>
              <a:t>2/23/13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DBC-370F-5649-AC26-B4A74352460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FBFF-AB25-D647-8518-B1A5CBEE9E8A}" type="datetimeFigureOut">
              <a:rPr lang="en-US" smtClean="0"/>
              <a:t>2/23/13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D993DDBC-370F-5649-AC26-B4A74352460E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FBFF-AB25-D647-8518-B1A5CBEE9E8A}" type="datetimeFigureOut">
              <a:rPr lang="en-US" smtClean="0"/>
              <a:t>2/23/13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D993DDBC-370F-5649-AC26-B4A7435246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FBFF-AB25-D647-8518-B1A5CBEE9E8A}" type="datetimeFigureOut">
              <a:rPr lang="en-US" smtClean="0"/>
              <a:t>2/23/13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93DDBC-370F-5649-AC26-B4A7435246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993DDBC-370F-5649-AC26-B4A74352460E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FBFF-AB25-D647-8518-B1A5CBEE9E8A}" type="datetimeFigureOut">
              <a:rPr lang="en-US" smtClean="0"/>
              <a:t>2/23/13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D993DDBC-370F-5649-AC26-B4A74352460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F3AAFBFF-AB25-D647-8518-B1A5CBEE9E8A}" type="datetimeFigureOut">
              <a:rPr lang="en-US" smtClean="0"/>
              <a:t>2/23/13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F3AAFBFF-AB25-D647-8518-B1A5CBEE9E8A}" type="datetimeFigureOut">
              <a:rPr lang="en-US" smtClean="0"/>
              <a:t>2/23/13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993DDBC-370F-5649-AC26-B4A74352460E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microsoft.com/office/2007/relationships/hdphoto" Target="../media/hdphoto1.wdp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hyperlink" Target="mailto:stephanie@wirtartalk.org" TargetMode="External"/><Relationship Id="rId5" Type="http://schemas.openxmlformats.org/officeDocument/2006/relationships/hyperlink" Target="mailto:stephaniepickens@me.com" TargetMode="External"/><Relationship Id="rId6" Type="http://schemas.openxmlformats.org/officeDocument/2006/relationships/hyperlink" Target="http://www.stephaniepickens.com/" TargetMode="External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wirtartalk.org/" TargetMode="Externa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hyperlink" Target="http://artsitenet.com/blog/?p=365" TargetMode="External"/><Relationship Id="rId20" Type="http://schemas.openxmlformats.org/officeDocument/2006/relationships/hyperlink" Target="http://artjunction.org" TargetMode="External"/><Relationship Id="rId21" Type="http://schemas.openxmlformats.org/officeDocument/2006/relationships/hyperlink" Target="http://www.uic.edu/classes/ad/ad382/index.html" TargetMode="External"/><Relationship Id="rId22" Type="http://schemas.openxmlformats.org/officeDocument/2006/relationships/hyperlink" Target="http://www.gis.net/~scatt/sketchbook/links2.html%23D" TargetMode="External"/><Relationship Id="rId23" Type="http://schemas.openxmlformats.org/officeDocument/2006/relationships/hyperlink" Target="http://www.khanacademy.org" TargetMode="External"/><Relationship Id="rId10" Type="http://schemas.openxmlformats.org/officeDocument/2006/relationships/hyperlink" Target="http://www.scoop.it/t/3d-virtual-worlds-educational-technology" TargetMode="External"/><Relationship Id="rId11" Type="http://schemas.openxmlformats.org/officeDocument/2006/relationships/hyperlink" Target="http://www.scoop.it/t/voices-in-the-feminine" TargetMode="External"/><Relationship Id="rId12" Type="http://schemas.openxmlformats.org/officeDocument/2006/relationships/hyperlink" Target="http://paper.li/emdela/1360728991" TargetMode="External"/><Relationship Id="rId13" Type="http://schemas.openxmlformats.org/officeDocument/2006/relationships/hyperlink" Target="http://pinterest.com/edelacruz/" TargetMode="External"/><Relationship Id="rId14" Type="http://schemas.openxmlformats.org/officeDocument/2006/relationships/hyperlink" Target="http://pinterest.com/wirtart/" TargetMode="External"/><Relationship Id="rId15" Type="http://schemas.openxmlformats.org/officeDocument/2006/relationships/hyperlink" Target="http://pinterest.com/stepickens/art-ed/" TargetMode="External"/><Relationship Id="rId16" Type="http://schemas.openxmlformats.org/officeDocument/2006/relationships/hyperlink" Target="http://pinterest.com/hilary_frambes/ufglobal-the-art-of-gator-nation-s-master-of-art-e/" TargetMode="External"/><Relationship Id="rId17" Type="http://schemas.openxmlformats.org/officeDocument/2006/relationships/hyperlink" Target="http://www.facebook.com/groups/448592898504941/" TargetMode="External"/><Relationship Id="rId18" Type="http://schemas.openxmlformats.org/officeDocument/2006/relationships/hyperlink" Target="http://www.theartofed.com" TargetMode="External"/><Relationship Id="rId19" Type="http://schemas.openxmlformats.org/officeDocument/2006/relationships/hyperlink" Target="http://www.art-is-fun.com" TargetMode="External"/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scoop.it/t/junctions-of-contemporary-art-trends-and-new-approaches-to-art-education" TargetMode="External"/><Relationship Id="rId3" Type="http://schemas.openxmlformats.org/officeDocument/2006/relationships/hyperlink" Target="http://www.scoop.it/t/21st-century-art-education" TargetMode="External"/><Relationship Id="rId4" Type="http://schemas.openxmlformats.org/officeDocument/2006/relationships/hyperlink" Target="http://www.scoop.it/t/new-media-art-education-research" TargetMode="External"/><Relationship Id="rId5" Type="http://schemas.openxmlformats.org/officeDocument/2006/relationships/hyperlink" Target="http://www.scoop.it/t/technology-in-art-and-education" TargetMode="External"/><Relationship Id="rId6" Type="http://schemas.openxmlformats.org/officeDocument/2006/relationships/hyperlink" Target="http://www.scoop.it/t/ceramics-and-sculpture-new-techniques" TargetMode="External"/><Relationship Id="rId7" Type="http://schemas.openxmlformats.org/officeDocument/2006/relationships/hyperlink" Target="http://www.scoop.it/t/photography-tips-ideas" TargetMode="External"/><Relationship Id="rId8" Type="http://schemas.openxmlformats.org/officeDocument/2006/relationships/hyperlink" Target="http://artsitenet.com/blog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445" y="5434223"/>
            <a:ext cx="8624651" cy="1297333"/>
          </a:xfrm>
        </p:spPr>
        <p:txBody>
          <a:bodyPr>
            <a:normAutofit/>
          </a:bodyPr>
          <a:lstStyle/>
          <a:p>
            <a:r>
              <a:rPr lang="en-US" sz="1200" dirty="0" smtClean="0"/>
              <a:t>Stephanie Wirt </a:t>
            </a:r>
          </a:p>
          <a:p>
            <a:r>
              <a:rPr lang="en-US" sz="1200" b="0" dirty="0" smtClean="0"/>
              <a:t>Powhatan High </a:t>
            </a:r>
            <a:r>
              <a:rPr lang="en-US" sz="1200" b="0" dirty="0"/>
              <a:t>School • Powhatan</a:t>
            </a:r>
            <a:r>
              <a:rPr lang="en-US" sz="1200" b="0" dirty="0" smtClean="0"/>
              <a:t>, Virginia</a:t>
            </a:r>
          </a:p>
          <a:p>
            <a:r>
              <a:rPr lang="en-US" sz="1200" dirty="0" smtClean="0"/>
              <a:t>Stephanie Pickens</a:t>
            </a:r>
          </a:p>
          <a:p>
            <a:r>
              <a:rPr lang="en-US" sz="1200" b="0" dirty="0" smtClean="0"/>
              <a:t>West Forsyth High School • Cumming, Georgia</a:t>
            </a:r>
          </a:p>
          <a:p>
            <a:endParaRPr lang="en-US" b="0" dirty="0" smtClean="0"/>
          </a:p>
          <a:p>
            <a:endParaRPr lang="en-US" b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056" y="807259"/>
            <a:ext cx="8536040" cy="2372549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Pinning your Flickr is Delicious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43345" y="3061672"/>
            <a:ext cx="8269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D16349"/>
                </a:solidFill>
              </a:rPr>
              <a:t>Professional Learning Networks </a:t>
            </a:r>
            <a:r>
              <a:rPr lang="en-US" sz="2400" dirty="0">
                <a:solidFill>
                  <a:srgbClr val="D16349"/>
                </a:solidFill>
              </a:rPr>
              <a:t>in the high school setting. </a:t>
            </a:r>
            <a:br>
              <a:rPr lang="en-US" sz="2400" dirty="0">
                <a:solidFill>
                  <a:srgbClr val="D16349"/>
                </a:solidFill>
              </a:rPr>
            </a:br>
            <a:endParaRPr lang="en-US" sz="2400" dirty="0" smtClean="0">
              <a:solidFill>
                <a:srgbClr val="D16349"/>
              </a:solidFill>
            </a:endParaRPr>
          </a:p>
          <a:p>
            <a:pPr algn="ctr"/>
            <a:r>
              <a:rPr lang="en-US" sz="2400" dirty="0" smtClean="0">
                <a:solidFill>
                  <a:srgbClr val="D16349"/>
                </a:solidFill>
              </a:rPr>
              <a:t>How can utilizing digital </a:t>
            </a:r>
            <a:r>
              <a:rPr lang="en-US" sz="2400" dirty="0">
                <a:solidFill>
                  <a:srgbClr val="D16349"/>
                </a:solidFill>
              </a:rPr>
              <a:t>and </a:t>
            </a:r>
            <a:r>
              <a:rPr lang="en-US" sz="2400" dirty="0" smtClean="0">
                <a:solidFill>
                  <a:srgbClr val="D16349"/>
                </a:solidFill>
              </a:rPr>
              <a:t>web technologies enhance </a:t>
            </a:r>
            <a:r>
              <a:rPr lang="en-US" sz="2400" dirty="0">
                <a:solidFill>
                  <a:srgbClr val="D16349"/>
                </a:solidFill>
              </a:rPr>
              <a:t>instruction and student learning in the </a:t>
            </a:r>
            <a:r>
              <a:rPr lang="en-US" sz="2400" dirty="0" smtClean="0">
                <a:solidFill>
                  <a:srgbClr val="D16349"/>
                </a:solidFill>
              </a:rPr>
              <a:t>arts?</a:t>
            </a:r>
            <a:endParaRPr lang="en-US" sz="2400" dirty="0">
              <a:solidFill>
                <a:srgbClr val="D163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8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PLNs Lead to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u="sng" dirty="0" smtClean="0">
                <a:solidFill>
                  <a:schemeClr val="accent1"/>
                </a:solidFill>
              </a:rPr>
              <a:t>Collaborative Photography Project Brings It all Together</a:t>
            </a:r>
          </a:p>
          <a:p>
            <a:pPr marL="0" indent="0" algn="ctr">
              <a:buNone/>
            </a:pPr>
            <a:endParaRPr lang="en-US" sz="2000" b="1" u="sng" dirty="0"/>
          </a:p>
          <a:p>
            <a:r>
              <a:rPr lang="en-US" sz="1800" dirty="0" smtClean="0">
                <a:solidFill>
                  <a:schemeClr val="tx2"/>
                </a:solidFill>
              </a:rPr>
              <a:t>Merging traditional and contemporary art making processes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Utilizing </a:t>
            </a:r>
            <a:r>
              <a:rPr lang="en-US" sz="1800" dirty="0" err="1" smtClean="0">
                <a:solidFill>
                  <a:schemeClr val="tx2"/>
                </a:solidFill>
              </a:rPr>
              <a:t>Pinterest</a:t>
            </a:r>
            <a:r>
              <a:rPr lang="en-US" sz="1800" dirty="0" smtClean="0">
                <a:solidFill>
                  <a:schemeClr val="tx2"/>
                </a:solidFill>
              </a:rPr>
              <a:t>, Drop Box, Email, Flicker, Video, Skype (teacher planning)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Teaching </a:t>
            </a:r>
            <a:r>
              <a:rPr lang="en-US" sz="1800" dirty="0">
                <a:solidFill>
                  <a:schemeClr val="tx2"/>
                </a:solidFill>
              </a:rPr>
              <a:t>e</a:t>
            </a:r>
            <a:r>
              <a:rPr lang="en-US" sz="1800" dirty="0" smtClean="0">
                <a:solidFill>
                  <a:schemeClr val="tx2"/>
                </a:solidFill>
              </a:rPr>
              <a:t>ffective “appropriation“, collaboration and documentation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Teaching ethical habits with contacting other artists when using their images</a:t>
            </a:r>
          </a:p>
          <a:p>
            <a:pPr lvl="2"/>
            <a:r>
              <a:rPr lang="en-US" sz="1600" dirty="0" smtClean="0">
                <a:solidFill>
                  <a:srgbClr val="646B86"/>
                </a:solidFill>
              </a:rPr>
              <a:t>Annotating rather than copy/paste for </a:t>
            </a:r>
            <a:r>
              <a:rPr lang="en-US" sz="1600" dirty="0" err="1" smtClean="0">
                <a:solidFill>
                  <a:srgbClr val="646B86"/>
                </a:solidFill>
              </a:rPr>
              <a:t>Pinterest</a:t>
            </a:r>
            <a:r>
              <a:rPr lang="en-US" sz="1600" dirty="0" smtClean="0">
                <a:solidFill>
                  <a:srgbClr val="646B86"/>
                </a:solidFill>
              </a:rPr>
              <a:t> descriptions</a:t>
            </a:r>
          </a:p>
          <a:p>
            <a:pPr lvl="2"/>
            <a:r>
              <a:rPr lang="en-US" sz="1600" dirty="0" smtClean="0">
                <a:solidFill>
                  <a:srgbClr val="646B86"/>
                </a:solidFill>
              </a:rPr>
              <a:t>Crediting original photographer</a:t>
            </a:r>
          </a:p>
          <a:p>
            <a:r>
              <a:rPr lang="en-US" sz="1800" dirty="0" smtClean="0">
                <a:solidFill>
                  <a:srgbClr val="646B86"/>
                </a:solidFill>
              </a:rPr>
              <a:t>Creating beautiful works of art</a:t>
            </a:r>
          </a:p>
          <a:p>
            <a:r>
              <a:rPr lang="en-US" sz="1800" dirty="0" smtClean="0">
                <a:solidFill>
                  <a:srgbClr val="646B86"/>
                </a:solidFill>
              </a:rPr>
              <a:t>Developing social skills, making professional connections, and growth in  proper media practice</a:t>
            </a:r>
          </a:p>
          <a:p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4" name="Picture 3" descr="Screen Shot 2013-02-07 at 9.24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08" y="4888012"/>
            <a:ext cx="3335463" cy="169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600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45" y="228600"/>
            <a:ext cx="8820307" cy="758952"/>
          </a:xfrm>
        </p:spPr>
        <p:txBody>
          <a:bodyPr>
            <a:noAutofit/>
          </a:bodyPr>
          <a:lstStyle/>
          <a:p>
            <a:r>
              <a:rPr lang="en-US" sz="2600" dirty="0" smtClean="0"/>
              <a:t>PLNs Inspired a Collaboration Between our Classrooms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Theme = Surrealistic Interpretation of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Research Surrealism, Altered Photography, Time (</a:t>
            </a:r>
            <a:r>
              <a:rPr lang="en-US" dirty="0" err="1" smtClean="0">
                <a:solidFill>
                  <a:schemeClr val="tx2"/>
                </a:solidFill>
              </a:rPr>
              <a:t>Pinterest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Upload images to teacher websites/choose images to work with. </a:t>
            </a:r>
            <a:r>
              <a:rPr lang="en-US" sz="2000" dirty="0" smtClean="0">
                <a:solidFill>
                  <a:schemeClr val="tx2"/>
                </a:solidFill>
              </a:rPr>
              <a:t>(Combining B&amp;W Film Images with Color Digital Images)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tx2"/>
                </a:solidFill>
              </a:rPr>
              <a:t>Make contact with student photographers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tx2"/>
                </a:solidFill>
              </a:rPr>
              <a:t>Combine Images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tx2"/>
                </a:solidFill>
              </a:rPr>
              <a:t>Critiques between states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tx2"/>
                </a:solidFill>
              </a:rPr>
              <a:t>Web Publishing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309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Surrealistic Interpretation of Time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-145" r="560"/>
          <a:stretch/>
        </p:blipFill>
        <p:spPr>
          <a:xfrm>
            <a:off x="1739611" y="2006339"/>
            <a:ext cx="1437858" cy="1660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1752" y="1958389"/>
            <a:ext cx="1576046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46B86"/>
                </a:solidFill>
              </a:rPr>
              <a:t>2</a:t>
            </a:r>
            <a:r>
              <a:rPr lang="en-US" sz="1400" b="1" dirty="0" smtClean="0">
                <a:solidFill>
                  <a:srgbClr val="646B86"/>
                </a:solidFill>
              </a:rPr>
              <a:t>. Research</a:t>
            </a:r>
            <a:endParaRPr lang="en-US" sz="1400" b="1" dirty="0">
              <a:solidFill>
                <a:srgbClr val="646B8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752" y="3811102"/>
            <a:ext cx="2263999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46B86"/>
                </a:solidFill>
              </a:rPr>
              <a:t>3</a:t>
            </a:r>
            <a:r>
              <a:rPr lang="en-US" sz="1400" b="1" dirty="0" smtClean="0">
                <a:solidFill>
                  <a:srgbClr val="646B86"/>
                </a:solidFill>
              </a:rPr>
              <a:t>. Select Images</a:t>
            </a:r>
            <a:endParaRPr lang="en-US" sz="1400" b="1" dirty="0">
              <a:solidFill>
                <a:srgbClr val="646B8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81711" y="1470141"/>
            <a:ext cx="3589266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46B86"/>
                </a:solidFill>
              </a:rPr>
              <a:t>4</a:t>
            </a:r>
            <a:r>
              <a:rPr lang="en-US" sz="1400" b="1" dirty="0" smtClean="0">
                <a:solidFill>
                  <a:srgbClr val="646B86"/>
                </a:solidFill>
              </a:rPr>
              <a:t>. Contact Student photographers</a:t>
            </a:r>
            <a:endParaRPr lang="en-US" sz="1400" b="1" dirty="0">
              <a:solidFill>
                <a:srgbClr val="646B8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1070" y="1804500"/>
            <a:ext cx="2263998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46B86"/>
                </a:solidFill>
              </a:rPr>
              <a:t>5</a:t>
            </a:r>
            <a:r>
              <a:rPr lang="en-US" sz="1400" b="1" dirty="0" smtClean="0">
                <a:solidFill>
                  <a:srgbClr val="646B86"/>
                </a:solidFill>
              </a:rPr>
              <a:t>. Combine and Create</a:t>
            </a:r>
            <a:endParaRPr lang="en-US" sz="1400" b="1" dirty="0">
              <a:solidFill>
                <a:srgbClr val="646B8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1752" y="1518631"/>
            <a:ext cx="3950146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646B86"/>
                </a:solidFill>
              </a:rPr>
              <a:t>1. </a:t>
            </a:r>
            <a:r>
              <a:rPr lang="en-US" sz="1400" b="1" smtClean="0">
                <a:solidFill>
                  <a:srgbClr val="646B86"/>
                </a:solidFill>
              </a:rPr>
              <a:t>Instruction &amp; Discussion </a:t>
            </a:r>
            <a:r>
              <a:rPr lang="en-US" sz="1400" b="1" dirty="0" smtClean="0">
                <a:solidFill>
                  <a:srgbClr val="646B86"/>
                </a:solidFill>
              </a:rPr>
              <a:t>about “Time”</a:t>
            </a:r>
            <a:endParaRPr lang="en-US" sz="1400" b="1" dirty="0">
              <a:solidFill>
                <a:srgbClr val="646B8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55" y="4218821"/>
            <a:ext cx="1403354" cy="2112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14" y="4218821"/>
            <a:ext cx="2194016" cy="175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06" y="2112277"/>
            <a:ext cx="3749715" cy="300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046302" y="5250033"/>
            <a:ext cx="3272234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46B86"/>
                </a:solidFill>
              </a:rPr>
              <a:t>6. Critique &amp; Communicate</a:t>
            </a:r>
            <a:endParaRPr lang="en-US" sz="1400" b="1" dirty="0">
              <a:solidFill>
                <a:srgbClr val="646B8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81711" y="5618803"/>
            <a:ext cx="3272234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46B86"/>
                </a:solidFill>
              </a:rPr>
              <a:t>7. Fine Tune and Complete</a:t>
            </a:r>
            <a:endParaRPr lang="en-US" sz="1400" b="1" dirty="0">
              <a:solidFill>
                <a:srgbClr val="646B8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46302" y="6023461"/>
            <a:ext cx="3272234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46B86"/>
                </a:solidFill>
              </a:rPr>
              <a:t>8. Reflect and Publish</a:t>
            </a:r>
            <a:endParaRPr lang="en-US" sz="1400" b="1" dirty="0">
              <a:solidFill>
                <a:srgbClr val="646B8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58220" y="6430389"/>
            <a:ext cx="70779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/>
                </a:solidFill>
              </a:rPr>
              <a:t>Tree Image by Serena Spence (Pickens) - Horses by Kathryn D. (Wirt)</a:t>
            </a:r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76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Surrealistic Interpretation of Time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716" y="3612224"/>
            <a:ext cx="2243384" cy="2699598"/>
          </a:xfrm>
          <a:prstGeom prst="rect">
            <a:avLst/>
          </a:prstGeom>
          <a:ln w="3175" cmpd="sng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435023"/>
            <a:ext cx="2463475" cy="3683078"/>
          </a:xfrm>
          <a:prstGeom prst="rect">
            <a:avLst/>
          </a:prstGeom>
          <a:ln w="3175" cmpd="sng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clarahol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258" y="1435023"/>
            <a:ext cx="2508894" cy="3397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paytonsurea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00" y="1435023"/>
            <a:ext cx="2578100" cy="2062480"/>
          </a:xfrm>
          <a:prstGeom prst="rect">
            <a:avLst/>
          </a:prstGeom>
          <a:ln w="3175" cmpd="sng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7305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722313" y="2890875"/>
            <a:ext cx="8187857" cy="3073204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Font typeface="Arial"/>
              <a:buChar char="•"/>
            </a:pPr>
            <a:endParaRPr lang="en-US" sz="2900" cap="none" dirty="0" smtClean="0">
              <a:solidFill>
                <a:srgbClr val="646B86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900" cap="none" dirty="0" smtClean="0">
                <a:solidFill>
                  <a:srgbClr val="646B86"/>
                </a:solidFill>
              </a:rPr>
              <a:t>21</a:t>
            </a:r>
            <a:r>
              <a:rPr lang="en-US" sz="2900" cap="none" baseline="30000" dirty="0" smtClean="0">
                <a:solidFill>
                  <a:srgbClr val="646B86"/>
                </a:solidFill>
              </a:rPr>
              <a:t>st</a:t>
            </a:r>
            <a:r>
              <a:rPr lang="en-US" sz="2900" cap="none" dirty="0" smtClean="0">
                <a:solidFill>
                  <a:srgbClr val="646B86"/>
                </a:solidFill>
              </a:rPr>
              <a:t> Century </a:t>
            </a:r>
            <a:r>
              <a:rPr lang="en-US" sz="2900" cap="none" dirty="0">
                <a:solidFill>
                  <a:srgbClr val="646B86"/>
                </a:solidFill>
              </a:rPr>
              <a:t>S</a:t>
            </a:r>
            <a:r>
              <a:rPr lang="en-US" sz="2900" cap="none" dirty="0" smtClean="0">
                <a:solidFill>
                  <a:srgbClr val="646B86"/>
                </a:solidFill>
              </a:rPr>
              <a:t>kills</a:t>
            </a:r>
          </a:p>
          <a:p>
            <a:pPr marL="342900" indent="-342900" algn="l">
              <a:buFont typeface="Arial"/>
              <a:buChar char="•"/>
            </a:pPr>
            <a:r>
              <a:rPr lang="en-US" sz="2900" cap="none" dirty="0" smtClean="0">
                <a:solidFill>
                  <a:srgbClr val="646B86"/>
                </a:solidFill>
              </a:rPr>
              <a:t>Innovative Technological </a:t>
            </a:r>
            <a:r>
              <a:rPr lang="en-US" sz="2900" cap="none" dirty="0">
                <a:solidFill>
                  <a:srgbClr val="646B86"/>
                </a:solidFill>
              </a:rPr>
              <a:t>C</a:t>
            </a:r>
            <a:r>
              <a:rPr lang="en-US" sz="2900" cap="none" dirty="0" smtClean="0">
                <a:solidFill>
                  <a:srgbClr val="646B86"/>
                </a:solidFill>
              </a:rPr>
              <a:t>oncepts</a:t>
            </a:r>
          </a:p>
          <a:p>
            <a:pPr marL="342900" indent="-342900" algn="l">
              <a:buFont typeface="Arial"/>
              <a:buChar char="•"/>
            </a:pPr>
            <a:r>
              <a:rPr lang="en-US" sz="2900" cap="none" dirty="0" smtClean="0">
                <a:solidFill>
                  <a:srgbClr val="646B86"/>
                </a:solidFill>
              </a:rPr>
              <a:t>Development of </a:t>
            </a:r>
            <a:r>
              <a:rPr lang="en-US" sz="2900" cap="none" dirty="0">
                <a:solidFill>
                  <a:srgbClr val="646B86"/>
                </a:solidFill>
              </a:rPr>
              <a:t>C</a:t>
            </a:r>
            <a:r>
              <a:rPr lang="en-US" sz="2900" cap="none" dirty="0" smtClean="0">
                <a:solidFill>
                  <a:srgbClr val="646B86"/>
                </a:solidFill>
              </a:rPr>
              <a:t>reativity</a:t>
            </a:r>
          </a:p>
          <a:p>
            <a:pPr marL="342900" indent="-342900" algn="l">
              <a:buFont typeface="Arial"/>
              <a:buChar char="•"/>
            </a:pPr>
            <a:r>
              <a:rPr lang="en-US" sz="2900" cap="none" dirty="0" smtClean="0">
                <a:solidFill>
                  <a:srgbClr val="646B86"/>
                </a:solidFill>
              </a:rPr>
              <a:t>Building personal and professional connections</a:t>
            </a:r>
          </a:p>
          <a:p>
            <a:pPr marL="342900" indent="-342900" algn="l">
              <a:buFont typeface="Arial"/>
              <a:buChar char="•"/>
            </a:pPr>
            <a:r>
              <a:rPr lang="en-US" sz="2900" cap="none" dirty="0" smtClean="0">
                <a:solidFill>
                  <a:srgbClr val="646B86"/>
                </a:solidFill>
              </a:rPr>
              <a:t>Social and artistic growth</a:t>
            </a:r>
          </a:p>
          <a:p>
            <a:pPr marL="342900" indent="-342900" algn="l">
              <a:buFont typeface="Arial"/>
              <a:buChar char="•"/>
            </a:pPr>
            <a:endParaRPr lang="en-US" sz="2000" dirty="0" smtClean="0">
              <a:solidFill>
                <a:srgbClr val="646B86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What are the benefits of collaboration?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14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1752" y="1612605"/>
            <a:ext cx="4040188" cy="732974"/>
          </a:xfrm>
        </p:spPr>
        <p:txBody>
          <a:bodyPr/>
          <a:lstStyle/>
          <a:p>
            <a:pPr algn="ctr"/>
            <a:r>
              <a:rPr lang="en-US" dirty="0"/>
              <a:t>Stephanie </a:t>
            </a:r>
            <a:r>
              <a:rPr lang="en-US" dirty="0" smtClean="0"/>
              <a:t>Wirt</a:t>
            </a:r>
          </a:p>
          <a:p>
            <a:pPr algn="ctr"/>
            <a:r>
              <a:rPr lang="en-US" sz="2000" dirty="0" smtClean="0"/>
              <a:t>Wirtartalk.org</a:t>
            </a:r>
            <a:endParaRPr lang="en-US" sz="2000" dirty="0"/>
          </a:p>
          <a:p>
            <a:pPr algn="ctr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91330" y="1622450"/>
            <a:ext cx="4041775" cy="731520"/>
          </a:xfrm>
        </p:spPr>
        <p:txBody>
          <a:bodyPr/>
          <a:lstStyle/>
          <a:p>
            <a:pPr algn="ctr"/>
            <a:r>
              <a:rPr lang="en-US" dirty="0"/>
              <a:t>Stephanie Pickens</a:t>
            </a:r>
          </a:p>
          <a:p>
            <a:pPr algn="ctr"/>
            <a:r>
              <a:rPr lang="en-US" sz="2000" dirty="0"/>
              <a:t>Stephaniepickens.com</a:t>
            </a:r>
          </a:p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301751" y="2471383"/>
            <a:ext cx="3466685" cy="839853"/>
          </a:xfrm>
        </p:spPr>
        <p:txBody>
          <a:bodyPr numCol="2">
            <a:normAutofit/>
          </a:bodyPr>
          <a:lstStyle/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us for more information about PLNs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13035" r="18051" b="6894"/>
          <a:stretch/>
        </p:blipFill>
        <p:spPr bwMode="auto">
          <a:xfrm>
            <a:off x="301751" y="2527051"/>
            <a:ext cx="4247300" cy="27847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1782" y="6003575"/>
            <a:ext cx="374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4"/>
              </a:rPr>
              <a:t>stephanie@wirtartalk.org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20762" y="6003575"/>
            <a:ext cx="381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5"/>
              </a:rPr>
              <a:t>stephaniepickens@me.com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7" name="Picture 3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t="11950" r="21096" b="11983"/>
          <a:stretch/>
        </p:blipFill>
        <p:spPr bwMode="auto">
          <a:xfrm>
            <a:off x="4712158" y="2527052"/>
            <a:ext cx="4120947" cy="27847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331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7448" cy="732974"/>
          </a:xfrm>
        </p:spPr>
        <p:txBody>
          <a:bodyPr/>
          <a:lstStyle/>
          <a:p>
            <a:pPr algn="ctr"/>
            <a:r>
              <a:rPr lang="en-US" dirty="0" err="1" smtClean="0"/>
              <a:t>ScoopIt</a:t>
            </a:r>
            <a:r>
              <a:rPr lang="en-US" dirty="0" smtClean="0"/>
              <a:t>, Twitter, </a:t>
            </a:r>
            <a:r>
              <a:rPr lang="en-US" dirty="0" err="1" smtClean="0"/>
              <a:t>Faebook</a:t>
            </a:r>
            <a:r>
              <a:rPr lang="en-US" dirty="0" smtClean="0"/>
              <a:t>, </a:t>
            </a:r>
            <a:r>
              <a:rPr lang="en-US" dirty="0" err="1" smtClean="0"/>
              <a:t>Pinterest</a:t>
            </a:r>
            <a:r>
              <a:rPr lang="en-US" dirty="0" smtClean="0"/>
              <a:t> Boards, Blogs and More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1400" u="sng" dirty="0">
                <a:hlinkClick r:id="rId2"/>
              </a:rPr>
              <a:t>Junctions of Contemporary Art &amp; </a:t>
            </a:r>
            <a:r>
              <a:rPr lang="en-US" sz="1400" u="sng" dirty="0" smtClean="0">
                <a:hlinkClick r:id="rId2"/>
              </a:rPr>
              <a:t>Education</a:t>
            </a:r>
            <a:endParaRPr lang="en-US" sz="1400" u="sng" dirty="0" smtClean="0"/>
          </a:p>
          <a:p>
            <a:r>
              <a:rPr lang="en-US" sz="1400" u="sng" dirty="0">
                <a:hlinkClick r:id="rId3"/>
              </a:rPr>
              <a:t>21st Century Art Education</a:t>
            </a:r>
            <a:endParaRPr lang="en-US" sz="1400" dirty="0"/>
          </a:p>
          <a:p>
            <a:r>
              <a:rPr lang="en-US" sz="1400" u="sng" dirty="0">
                <a:hlinkClick r:id="rId4"/>
              </a:rPr>
              <a:t>New Media Art Education &amp; Research</a:t>
            </a:r>
            <a:endParaRPr lang="en-US" sz="1400" dirty="0"/>
          </a:p>
          <a:p>
            <a:r>
              <a:rPr lang="en-US" sz="1400" u="sng" dirty="0">
                <a:hlinkClick r:id="rId5"/>
              </a:rPr>
              <a:t>Technology in Art And Education</a:t>
            </a:r>
            <a:endParaRPr lang="en-US" sz="1400" dirty="0"/>
          </a:p>
          <a:p>
            <a:r>
              <a:rPr lang="en-US" sz="1400" u="sng" dirty="0">
                <a:hlinkClick r:id="rId6"/>
              </a:rPr>
              <a:t>Ceramics and Sculpture-New Techniques</a:t>
            </a:r>
            <a:endParaRPr lang="en-US" sz="1400" dirty="0"/>
          </a:p>
          <a:p>
            <a:r>
              <a:rPr lang="en-US" sz="1400" u="sng" dirty="0" smtClean="0">
                <a:hlinkClick r:id="rId7"/>
              </a:rPr>
              <a:t>Photography </a:t>
            </a:r>
            <a:r>
              <a:rPr lang="en-US" sz="1400" u="sng" dirty="0">
                <a:hlinkClick r:id="rId7"/>
              </a:rPr>
              <a:t>Tips &amp; </a:t>
            </a:r>
            <a:r>
              <a:rPr lang="en-US" sz="1400" u="sng" dirty="0" smtClean="0">
                <a:hlinkClick r:id="rId7"/>
              </a:rPr>
              <a:t>Ideas</a:t>
            </a:r>
            <a:endParaRPr lang="en-US" sz="1400" u="sng" dirty="0" smtClean="0"/>
          </a:p>
          <a:p>
            <a:r>
              <a:rPr lang="en-US" sz="1400" b="1" u="sng" dirty="0" err="1">
                <a:hlinkClick r:id="rId8" tooltip="ArtSite Blog"/>
              </a:rPr>
              <a:t>ArtSite</a:t>
            </a:r>
            <a:r>
              <a:rPr lang="en-US" sz="1400" b="1" u="sng" dirty="0">
                <a:hlinkClick r:id="rId8" tooltip="ArtSite Blog"/>
              </a:rPr>
              <a:t> </a:t>
            </a:r>
            <a:r>
              <a:rPr lang="en-US" sz="1400" b="1" u="sng" dirty="0" smtClean="0">
                <a:hlinkClick r:id="rId8" tooltip="ArtSite Blog"/>
              </a:rPr>
              <a:t>Blog</a:t>
            </a:r>
            <a:r>
              <a:rPr lang="en-US" sz="1400" b="1" dirty="0"/>
              <a:t> </a:t>
            </a:r>
            <a:r>
              <a:rPr lang="en-US" sz="1400" b="1" dirty="0" smtClean="0">
                <a:solidFill>
                  <a:srgbClr val="646B86"/>
                </a:solidFill>
              </a:rPr>
              <a:t>- </a:t>
            </a:r>
            <a:r>
              <a:rPr lang="en-US" sz="1400" dirty="0" smtClean="0">
                <a:solidFill>
                  <a:srgbClr val="646B86"/>
                </a:solidFill>
              </a:rPr>
              <a:t>Teaching </a:t>
            </a:r>
            <a:r>
              <a:rPr lang="en-US" sz="1400" dirty="0">
                <a:solidFill>
                  <a:srgbClr val="646B86"/>
                </a:solidFill>
              </a:rPr>
              <a:t>and Learning through </a:t>
            </a:r>
            <a:r>
              <a:rPr lang="en-US" sz="1400" dirty="0" smtClean="0">
                <a:solidFill>
                  <a:srgbClr val="646B86"/>
                </a:solidFill>
              </a:rPr>
              <a:t>Art</a:t>
            </a:r>
          </a:p>
          <a:p>
            <a:r>
              <a:rPr lang="en-US" sz="1400" dirty="0">
                <a:hlinkClick r:id="rId9"/>
              </a:rPr>
              <a:t>Best </a:t>
            </a:r>
            <a:r>
              <a:rPr lang="en-US" sz="1400" dirty="0" err="1">
                <a:hlinkClick r:id="rId9"/>
              </a:rPr>
              <a:t>iPad</a:t>
            </a:r>
            <a:r>
              <a:rPr lang="en-US" sz="1400" dirty="0">
                <a:hlinkClick r:id="rId9"/>
              </a:rPr>
              <a:t> Apps for Art Education, 2012</a:t>
            </a:r>
            <a:endParaRPr lang="en-US" sz="1400" dirty="0"/>
          </a:p>
          <a:p>
            <a:r>
              <a:rPr lang="en-US" sz="1400" u="sng" dirty="0">
                <a:hlinkClick r:id="rId10"/>
              </a:rPr>
              <a:t>3D Virtual Worlds: Educational Technology</a:t>
            </a:r>
            <a:endParaRPr lang="en-US" sz="1400" dirty="0"/>
          </a:p>
          <a:p>
            <a:r>
              <a:rPr lang="en-US" sz="1400" u="sng" dirty="0">
                <a:hlinkClick r:id="rId11"/>
              </a:rPr>
              <a:t>Voices in the </a:t>
            </a:r>
            <a:r>
              <a:rPr lang="en-US" sz="1400" u="sng" dirty="0" smtClean="0">
                <a:hlinkClick r:id="rId11"/>
              </a:rPr>
              <a:t>Feminine</a:t>
            </a:r>
            <a:endParaRPr lang="en-US" sz="1400" u="sng" dirty="0" smtClean="0"/>
          </a:p>
          <a:p>
            <a:r>
              <a:rPr lang="en-US" sz="1400" dirty="0" smtClean="0">
                <a:hlinkClick r:id="rId12"/>
              </a:rPr>
              <a:t>Art Education on Twitter</a:t>
            </a:r>
            <a:endParaRPr lang="en-US" sz="1400" dirty="0" smtClean="0"/>
          </a:p>
          <a:p>
            <a:r>
              <a:rPr lang="en-US" sz="1400" dirty="0">
                <a:hlinkClick r:id="rId13"/>
              </a:rPr>
              <a:t>http://pinterest.com/edelacruz</a:t>
            </a:r>
            <a:r>
              <a:rPr lang="en-US" sz="1400" dirty="0" smtClean="0">
                <a:hlinkClick r:id="rId13"/>
              </a:rPr>
              <a:t>/</a:t>
            </a:r>
            <a:endParaRPr lang="en-US" sz="1400" dirty="0"/>
          </a:p>
          <a:p>
            <a:r>
              <a:rPr lang="en-US" sz="1400" dirty="0">
                <a:hlinkClick r:id="rId14"/>
              </a:rPr>
              <a:t>http://pinterest.com/wirtart</a:t>
            </a:r>
            <a:r>
              <a:rPr lang="en-US" sz="1400" dirty="0" smtClean="0">
                <a:hlinkClick r:id="rId14"/>
              </a:rPr>
              <a:t>/</a:t>
            </a:r>
            <a:r>
              <a:rPr lang="en-US" sz="1400" dirty="0" smtClean="0"/>
              <a:t> </a:t>
            </a:r>
          </a:p>
          <a:p>
            <a:r>
              <a:rPr lang="en-US" sz="1400" dirty="0">
                <a:hlinkClick r:id="rId15"/>
              </a:rPr>
              <a:t>http://pinterest.com/stepickens/art-ed</a:t>
            </a:r>
            <a:r>
              <a:rPr lang="en-US" sz="1400" dirty="0" smtClean="0">
                <a:hlinkClick r:id="rId15"/>
              </a:rPr>
              <a:t>/</a:t>
            </a:r>
            <a:endParaRPr lang="en-US" sz="1400" dirty="0" smtClean="0"/>
          </a:p>
          <a:p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1400" dirty="0" smtClean="0">
                <a:hlinkClick r:id="rId16"/>
              </a:rPr>
              <a:t>UFGlobal on Pinterest</a:t>
            </a:r>
            <a:endParaRPr lang="en-US" sz="1400" dirty="0"/>
          </a:p>
          <a:p>
            <a:r>
              <a:rPr lang="en-US" sz="1400" dirty="0" smtClean="0">
                <a:hlinkClick r:id="rId17"/>
              </a:rPr>
              <a:t>Facebook-</a:t>
            </a:r>
            <a:r>
              <a:rPr lang="en-US" sz="1400" dirty="0">
                <a:hlinkClick r:id="rId17"/>
              </a:rPr>
              <a:t>A</a:t>
            </a:r>
            <a:r>
              <a:rPr lang="en-US" sz="1400" dirty="0" smtClean="0">
                <a:hlinkClick r:id="rId17"/>
              </a:rPr>
              <a:t>rt Teachers</a:t>
            </a:r>
            <a:endParaRPr lang="en-US" sz="1400" dirty="0" smtClean="0"/>
          </a:p>
          <a:p>
            <a:r>
              <a:rPr lang="en-US" sz="1400" dirty="0">
                <a:hlinkClick r:id="rId12"/>
              </a:rPr>
              <a:t>http://paper.li/emdela/</a:t>
            </a:r>
            <a:r>
              <a:rPr lang="en-US" sz="1400" dirty="0" smtClean="0">
                <a:hlinkClick r:id="rId12"/>
              </a:rPr>
              <a:t>1360728991</a:t>
            </a:r>
            <a:endParaRPr lang="en-US" sz="1400" dirty="0" smtClean="0"/>
          </a:p>
          <a:p>
            <a:r>
              <a:rPr lang="en-US" sz="1400" dirty="0" smtClean="0">
                <a:hlinkClick r:id="rId18"/>
              </a:rPr>
              <a:t>The Art of Ed</a:t>
            </a:r>
            <a:endParaRPr lang="en-US" sz="1400" dirty="0" smtClean="0"/>
          </a:p>
          <a:p>
            <a:r>
              <a:rPr lang="en-US" sz="1400" dirty="0" smtClean="0">
                <a:hlinkClick r:id="rId19"/>
              </a:rPr>
              <a:t>Art is Fun</a:t>
            </a:r>
            <a:endParaRPr lang="en-US" sz="1400" dirty="0" smtClean="0"/>
          </a:p>
          <a:p>
            <a:r>
              <a:rPr lang="en-US" sz="1400" dirty="0" smtClean="0">
                <a:hlinkClick r:id="rId20"/>
              </a:rPr>
              <a:t>Art Junction </a:t>
            </a:r>
            <a:r>
              <a:rPr lang="en-US" sz="1400" dirty="0" smtClean="0">
                <a:solidFill>
                  <a:srgbClr val="646B86"/>
                </a:solidFill>
              </a:rPr>
              <a:t>by Craig Roland</a:t>
            </a:r>
          </a:p>
          <a:p>
            <a:r>
              <a:rPr lang="en-US" sz="1400" dirty="0" smtClean="0">
                <a:hlinkClick r:id="rId21"/>
              </a:rPr>
              <a:t>Spiral Art Education </a:t>
            </a:r>
            <a:r>
              <a:rPr lang="en-US" sz="1400" dirty="0" smtClean="0">
                <a:solidFill>
                  <a:schemeClr val="tx2"/>
                </a:solidFill>
              </a:rPr>
              <a:t>by Olivia </a:t>
            </a:r>
            <a:r>
              <a:rPr lang="en-US" sz="1400" dirty="0" err="1" smtClean="0">
                <a:solidFill>
                  <a:schemeClr val="tx2"/>
                </a:solidFill>
              </a:rPr>
              <a:t>Gude</a:t>
            </a:r>
            <a:endParaRPr lang="en-US" sz="1400" dirty="0" smtClean="0">
              <a:solidFill>
                <a:schemeClr val="tx2"/>
              </a:solidFill>
            </a:endParaRPr>
          </a:p>
          <a:p>
            <a:r>
              <a:rPr lang="en-US" sz="1400" dirty="0" smtClean="0">
                <a:hlinkClick r:id="rId22"/>
              </a:rPr>
              <a:t>Online Artists Sketchbooks</a:t>
            </a:r>
            <a:endParaRPr lang="en-US" sz="1400" dirty="0" smtClean="0"/>
          </a:p>
          <a:p>
            <a:r>
              <a:rPr lang="en-US" sz="1400" dirty="0" smtClean="0">
                <a:hlinkClick r:id="rId23"/>
              </a:rPr>
              <a:t>Khan Academy of Art</a:t>
            </a:r>
            <a:endParaRPr lang="en-US" sz="1400" dirty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Art Education Innovators to Follow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975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Wirt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 smtClean="0"/>
              <a:t>Pickens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646B86"/>
                </a:solidFill>
              </a:rPr>
              <a:t>Limited access to technology</a:t>
            </a:r>
          </a:p>
          <a:p>
            <a:r>
              <a:rPr lang="en-US" dirty="0" smtClean="0">
                <a:solidFill>
                  <a:srgbClr val="646B86"/>
                </a:solidFill>
              </a:rPr>
              <a:t>Limited access with student owned devices</a:t>
            </a:r>
          </a:p>
          <a:p>
            <a:r>
              <a:rPr lang="en-US" dirty="0" smtClean="0">
                <a:solidFill>
                  <a:srgbClr val="646B86"/>
                </a:solidFill>
              </a:rPr>
              <a:t>Student in school access to some online social media</a:t>
            </a:r>
          </a:p>
          <a:p>
            <a:r>
              <a:rPr lang="en-US" dirty="0" smtClean="0">
                <a:solidFill>
                  <a:srgbClr val="646B86"/>
                </a:solidFill>
              </a:rPr>
              <a:t>Wide range of low to high income, mostly college bound</a:t>
            </a:r>
            <a:endParaRPr lang="en-US" dirty="0">
              <a:solidFill>
                <a:srgbClr val="646B86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500" dirty="0" smtClean="0">
                <a:solidFill>
                  <a:srgbClr val="646B86"/>
                </a:solidFill>
              </a:rPr>
              <a:t>BYOT Initiative</a:t>
            </a:r>
          </a:p>
          <a:p>
            <a:r>
              <a:rPr lang="en-US" sz="2500" dirty="0" smtClean="0">
                <a:solidFill>
                  <a:srgbClr val="646B86"/>
                </a:solidFill>
              </a:rPr>
              <a:t>Computer lab in classroom with the latest digital software</a:t>
            </a:r>
          </a:p>
          <a:p>
            <a:r>
              <a:rPr lang="en-US" sz="2500" dirty="0" smtClean="0">
                <a:solidFill>
                  <a:srgbClr val="646B86"/>
                </a:solidFill>
              </a:rPr>
              <a:t>Limited online social media access at school</a:t>
            </a:r>
          </a:p>
          <a:p>
            <a:r>
              <a:rPr lang="en-US" sz="2500" dirty="0" smtClean="0">
                <a:solidFill>
                  <a:srgbClr val="646B86"/>
                </a:solidFill>
              </a:rPr>
              <a:t>High income, college bound demographic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the setting is………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05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02984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Personal Learning Network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/>
              <a:t>What’s a PLN?</a:t>
            </a:r>
            <a:endParaRPr lang="en-US" sz="4000" dirty="0"/>
          </a:p>
        </p:txBody>
      </p:sp>
      <p:pic>
        <p:nvPicPr>
          <p:cNvPr id="4" name="Picture 3" descr="Screen Shot 2013-02-07 at 9.20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39"/>
          <a:stretch/>
        </p:blipFill>
        <p:spPr>
          <a:xfrm>
            <a:off x="2785514" y="5459405"/>
            <a:ext cx="4690651" cy="76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creen Shot 2013-02-08 at 7.06.2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65"/>
          <a:stretch/>
        </p:blipFill>
        <p:spPr>
          <a:xfrm>
            <a:off x="3482614" y="458541"/>
            <a:ext cx="1984326" cy="70017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" t="12026" r="81357" b="29939"/>
          <a:stretch/>
        </p:blipFill>
        <p:spPr bwMode="auto">
          <a:xfrm>
            <a:off x="314747" y="2133600"/>
            <a:ext cx="828911" cy="1860576"/>
          </a:xfrm>
          <a:prstGeom prst="rect">
            <a:avLst/>
          </a:prstGeom>
          <a:noFill/>
          <a:ln>
            <a:noFill/>
          </a:ln>
          <a:effectLst>
            <a:outerShdw blurRad="114300" dist="101600" dir="438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Screen Shot 2013-02-08 at 7.02.00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69" b="77108"/>
          <a:stretch/>
        </p:blipFill>
        <p:spPr>
          <a:xfrm rot="12041586" flipH="1" flipV="1">
            <a:off x="6738657" y="702487"/>
            <a:ext cx="1913039" cy="51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Screen Shot 2013-02-07 at 8.57.50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98" b="83724"/>
          <a:stretch/>
        </p:blipFill>
        <p:spPr>
          <a:xfrm rot="20681703">
            <a:off x="369375" y="819142"/>
            <a:ext cx="2004448" cy="62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5" b="25213"/>
          <a:stretch/>
        </p:blipFill>
        <p:spPr bwMode="auto">
          <a:xfrm>
            <a:off x="4023953" y="4526416"/>
            <a:ext cx="1656485" cy="656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 t="11453" r="8684" b="13065"/>
          <a:stretch/>
        </p:blipFill>
        <p:spPr bwMode="auto">
          <a:xfrm rot="20121792">
            <a:off x="494585" y="3925797"/>
            <a:ext cx="2779399" cy="1607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23"/>
          <a:stretch/>
        </p:blipFill>
        <p:spPr bwMode="auto">
          <a:xfrm rot="1454503">
            <a:off x="6231044" y="3704129"/>
            <a:ext cx="2517950" cy="1482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1189">
            <a:off x="6456521" y="1292995"/>
            <a:ext cx="2640013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80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Planning, Professional Development, Productivity</a:t>
            </a:r>
            <a:endParaRPr lang="en-US" sz="2800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61653702"/>
              </p:ext>
            </p:extLst>
          </p:nvPr>
        </p:nvGraphicFramePr>
        <p:xfrm>
          <a:off x="301625" y="1527175"/>
          <a:ext cx="850423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746"/>
                <a:gridCol w="2834746"/>
                <a:gridCol w="28347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Closed Networks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Open Networks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Web</a:t>
                      </a:r>
                      <a:r>
                        <a:rPr lang="en-US" baseline="0" dirty="0" smtClean="0"/>
                        <a:t> Based Productivity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637123"/>
              </p:ext>
            </p:extLst>
          </p:nvPr>
        </p:nvGraphicFramePr>
        <p:xfrm>
          <a:off x="288856" y="2332310"/>
          <a:ext cx="8503983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661"/>
                <a:gridCol w="2838330"/>
                <a:gridCol w="2830992"/>
              </a:tblGrid>
              <a:tr h="3699936">
                <a:tc>
                  <a:txBody>
                    <a:bodyPr/>
                    <a:lstStyle/>
                    <a:p>
                      <a:pPr marL="344488" lvl="2" indent="-233363" algn="l"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Course Sites (PHS only)</a:t>
                      </a:r>
                    </a:p>
                    <a:p>
                      <a:pPr marL="344488" lvl="2" indent="-233363" algn="l">
                        <a:buFont typeface="Arial"/>
                        <a:buChar char="•"/>
                      </a:pPr>
                      <a:endParaRPr lang="en-US" sz="16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344488" lvl="2" indent="-233363" algn="l">
                        <a:buFont typeface="Arial"/>
                        <a:buChar char="•"/>
                      </a:pP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Edmodo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(WFHS-like FB)</a:t>
                      </a:r>
                    </a:p>
                    <a:p>
                      <a:pPr marL="344488" lvl="2" indent="-233363" algn="l">
                        <a:buFont typeface="Arial"/>
                        <a:buChar char="•"/>
                      </a:pPr>
                      <a:endParaRPr lang="en-US" sz="16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344488" lvl="2" indent="-233363" algn="l"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Angel Learning (WFHS only)</a:t>
                      </a:r>
                    </a:p>
                    <a:p>
                      <a:pPr marL="344488" lvl="2" indent="-233363" algn="l">
                        <a:buFont typeface="Arial"/>
                        <a:buChar char="•"/>
                      </a:pPr>
                      <a:endParaRPr lang="en-US" sz="16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344488" lvl="2" indent="-233363" algn="l"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Arted2.0</a:t>
                      </a:r>
                    </a:p>
                    <a:p>
                      <a:pPr marL="344488" indent="-233363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1175" lvl="2" indent="-346075"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Flicker (Portfolio Space)</a:t>
                      </a:r>
                    </a:p>
                    <a:p>
                      <a:pPr marL="511175" lvl="2" indent="-346075">
                        <a:buFont typeface="Arial"/>
                        <a:buChar char="•"/>
                      </a:pPr>
                      <a:r>
                        <a:rPr lang="en-US" sz="1600" dirty="0" err="1" smtClean="0">
                          <a:solidFill>
                            <a:srgbClr val="FFFFFF"/>
                          </a:solidFill>
                        </a:rPr>
                        <a:t>Pinterest</a:t>
                      </a:r>
                      <a:r>
                        <a:rPr lang="en-US" sz="1600" b="1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(Visual Research)</a:t>
                      </a:r>
                    </a:p>
                    <a:p>
                      <a:pPr marL="511175" lvl="2" indent="-346075"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Delicious is Delicious no More</a:t>
                      </a:r>
                    </a:p>
                    <a:p>
                      <a:pPr marL="511175" lvl="2" indent="-346075"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Scoop It</a:t>
                      </a:r>
                    </a:p>
                    <a:p>
                      <a:pPr marL="511175" lvl="2" indent="-346075">
                        <a:buFont typeface="Arial"/>
                        <a:buChar char="•"/>
                      </a:pPr>
                      <a:r>
                        <a:rPr lang="en-US" sz="1600" dirty="0" err="1" smtClean="0">
                          <a:solidFill>
                            <a:srgbClr val="FFFFFF"/>
                          </a:solidFill>
                        </a:rPr>
                        <a:t>Learnist</a:t>
                      </a:r>
                      <a:endParaRPr lang="en-US" sz="160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511175" lvl="2" indent="-346075"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Facebook</a:t>
                      </a:r>
                    </a:p>
                    <a:p>
                      <a:pPr marL="511175" lvl="2" indent="-346075"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YouTube</a:t>
                      </a:r>
                    </a:p>
                    <a:p>
                      <a:pPr marL="511175" lvl="2" indent="-346075">
                        <a:buFont typeface="Arial"/>
                        <a:buChar char="•"/>
                      </a:pPr>
                      <a:r>
                        <a:rPr lang="en-US" sz="1600" dirty="0" err="1" smtClean="0">
                          <a:solidFill>
                            <a:srgbClr val="FFFFFF"/>
                          </a:solidFill>
                        </a:rPr>
                        <a:t>TeacherTube</a:t>
                      </a:r>
                      <a:endParaRPr lang="en-US" sz="160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511175" lvl="2" indent="-346075">
                        <a:buFont typeface="Arial"/>
                        <a:buChar char="•"/>
                      </a:pPr>
                      <a:r>
                        <a:rPr lang="en-US" sz="1600" dirty="0" err="1" smtClean="0">
                          <a:solidFill>
                            <a:srgbClr val="FFFFFF"/>
                          </a:solidFill>
                        </a:rPr>
                        <a:t>Lynda.com</a:t>
                      </a:r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 (Photoshop tutorial house)</a:t>
                      </a:r>
                    </a:p>
                    <a:p>
                      <a:pPr marL="511175" lvl="2" indent="-346075"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Personal Websites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rgbClr val="FFFFFF"/>
                          </a:solidFill>
                        </a:rPr>
                        <a:t>DropBox</a:t>
                      </a:r>
                      <a:r>
                        <a:rPr lang="en-US" sz="1600" b="1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(file storage</a:t>
                      </a:r>
                      <a:r>
                        <a:rPr lang="en-US" sz="1600" baseline="0" dirty="0" smtClean="0">
                          <a:solidFill>
                            <a:srgbClr val="FFFFFF"/>
                          </a:solidFill>
                        </a:rPr>
                        <a:t> &amp; sharing)</a:t>
                      </a:r>
                      <a:endParaRPr lang="en-US" sz="160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285750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60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285750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Google Drive (file storage &amp; sharing)</a:t>
                      </a:r>
                    </a:p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285750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Email</a:t>
                      </a:r>
                    </a:p>
                    <a:p>
                      <a:pPr marL="285750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60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285750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Skype</a:t>
                      </a:r>
                    </a:p>
                    <a:p>
                      <a:pPr marL="285750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60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285750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Texting 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7825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PHS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 smtClean="0"/>
              <a:t>WFHS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646B86"/>
                </a:solidFill>
              </a:rPr>
              <a:t>Course Sites</a:t>
            </a:r>
          </a:p>
          <a:p>
            <a:r>
              <a:rPr lang="en-US" dirty="0" err="1" smtClean="0">
                <a:solidFill>
                  <a:srgbClr val="646B86"/>
                </a:solidFill>
              </a:rPr>
              <a:t>Pinterest</a:t>
            </a:r>
            <a:endParaRPr lang="en-US" dirty="0" smtClean="0">
              <a:solidFill>
                <a:srgbClr val="646B86"/>
              </a:solidFill>
            </a:endParaRPr>
          </a:p>
          <a:p>
            <a:r>
              <a:rPr lang="en-US" dirty="0" smtClean="0">
                <a:solidFill>
                  <a:srgbClr val="646B86"/>
                </a:solidFill>
              </a:rPr>
              <a:t>Flickr</a:t>
            </a:r>
          </a:p>
          <a:p>
            <a:r>
              <a:rPr lang="en-US" dirty="0" smtClean="0">
                <a:solidFill>
                  <a:srgbClr val="646B86"/>
                </a:solidFill>
              </a:rPr>
              <a:t>Email</a:t>
            </a:r>
          </a:p>
          <a:p>
            <a:r>
              <a:rPr lang="en-US" dirty="0" smtClean="0">
                <a:solidFill>
                  <a:srgbClr val="646B86"/>
                </a:solidFill>
              </a:rPr>
              <a:t>Video</a:t>
            </a:r>
          </a:p>
          <a:p>
            <a:r>
              <a:rPr lang="en-US" dirty="0" smtClean="0">
                <a:solidFill>
                  <a:srgbClr val="646B86"/>
                </a:solidFill>
              </a:rPr>
              <a:t>Skype (schedule conflicts)</a:t>
            </a:r>
          </a:p>
          <a:p>
            <a:r>
              <a:rPr lang="en-US" dirty="0" err="1" smtClean="0">
                <a:solidFill>
                  <a:srgbClr val="646B86"/>
                </a:solidFill>
              </a:rPr>
              <a:t>Wirtarttalk.org</a:t>
            </a:r>
            <a:endParaRPr lang="en-US" dirty="0">
              <a:solidFill>
                <a:srgbClr val="646B8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800599" y="2471383"/>
            <a:ext cx="4119415" cy="3822192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>
                <a:solidFill>
                  <a:srgbClr val="646B86"/>
                </a:solidFill>
              </a:rPr>
              <a:t>Edmodo</a:t>
            </a:r>
            <a:endParaRPr lang="en-US" dirty="0" smtClean="0">
              <a:solidFill>
                <a:srgbClr val="646B86"/>
              </a:solidFill>
            </a:endParaRPr>
          </a:p>
          <a:p>
            <a:r>
              <a:rPr lang="en-US" dirty="0" err="1" smtClean="0">
                <a:solidFill>
                  <a:srgbClr val="646B86"/>
                </a:solidFill>
              </a:rPr>
              <a:t>Pinterest</a:t>
            </a:r>
            <a:r>
              <a:rPr lang="en-US" dirty="0" smtClean="0">
                <a:solidFill>
                  <a:srgbClr val="646B86"/>
                </a:solidFill>
              </a:rPr>
              <a:t> (blocked at school)</a:t>
            </a:r>
          </a:p>
          <a:p>
            <a:r>
              <a:rPr lang="en-US" dirty="0" smtClean="0">
                <a:solidFill>
                  <a:srgbClr val="646B86"/>
                </a:solidFill>
              </a:rPr>
              <a:t>Flickr (blocked at school)</a:t>
            </a:r>
          </a:p>
          <a:p>
            <a:r>
              <a:rPr lang="en-US" dirty="0" smtClean="0">
                <a:solidFill>
                  <a:srgbClr val="646B86"/>
                </a:solidFill>
              </a:rPr>
              <a:t>Email</a:t>
            </a:r>
          </a:p>
          <a:p>
            <a:r>
              <a:rPr lang="en-US" dirty="0" smtClean="0">
                <a:solidFill>
                  <a:srgbClr val="646B86"/>
                </a:solidFill>
              </a:rPr>
              <a:t>Lynda</a:t>
            </a:r>
          </a:p>
          <a:p>
            <a:r>
              <a:rPr lang="en-US" dirty="0" smtClean="0">
                <a:solidFill>
                  <a:srgbClr val="646B86"/>
                </a:solidFill>
              </a:rPr>
              <a:t>Video</a:t>
            </a:r>
          </a:p>
          <a:p>
            <a:r>
              <a:rPr lang="en-US" dirty="0" smtClean="0">
                <a:solidFill>
                  <a:srgbClr val="646B86"/>
                </a:solidFill>
              </a:rPr>
              <a:t>Skype (schedule conflicts)</a:t>
            </a:r>
          </a:p>
          <a:p>
            <a:r>
              <a:rPr lang="en-US" dirty="0" err="1" smtClean="0">
                <a:solidFill>
                  <a:srgbClr val="646B86"/>
                </a:solidFill>
              </a:rPr>
              <a:t>Stephaniepickens.com</a:t>
            </a:r>
            <a:endParaRPr lang="en-US" dirty="0">
              <a:solidFill>
                <a:srgbClr val="646B86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PLNs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14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2-08 at 7.19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64" y="2441464"/>
            <a:ext cx="3509729" cy="4081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What’s the Point of Flicker?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tx2"/>
                </a:solidFill>
              </a:rPr>
              <a:t>Means of collaboration for both students and teachers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Free Digital Portfolio &amp; Critiquing Space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Paid Version for AP Portfolio students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PHS students upload to flicker </a:t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with their phones and school desktops</a:t>
            </a:r>
          </a:p>
          <a:p>
            <a:endParaRPr lang="en-US" sz="2000" dirty="0" smtClean="0"/>
          </a:p>
          <a:p>
            <a:endParaRPr lang="en-US" dirty="0"/>
          </a:p>
        </p:txBody>
      </p:sp>
      <p:pic>
        <p:nvPicPr>
          <p:cNvPr id="6" name="Picture 5" descr="Screen Shot 2013-02-07 at 8.58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91" y="3484991"/>
            <a:ext cx="3901765" cy="3038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812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“Pinning It” </a:t>
            </a:r>
            <a:r>
              <a:rPr lang="en-US" dirty="0"/>
              <a:t>a</a:t>
            </a:r>
            <a:r>
              <a:rPr lang="en-US" dirty="0" smtClean="0"/>
              <a:t>s Visual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390717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T</a:t>
            </a:r>
            <a:r>
              <a:rPr lang="en-US" sz="2000" dirty="0" smtClean="0">
                <a:solidFill>
                  <a:schemeClr val="accent1"/>
                </a:solidFill>
              </a:rPr>
              <a:t>eachers use this PLN for instruction </a:t>
            </a:r>
          </a:p>
          <a:p>
            <a:pPr lvl="2"/>
            <a:r>
              <a:rPr lang="en-US" sz="1800" dirty="0" smtClean="0">
                <a:solidFill>
                  <a:srgbClr val="646B86"/>
                </a:solidFill>
              </a:rPr>
              <a:t>Pin lessons–plans and ideas</a:t>
            </a:r>
          </a:p>
          <a:p>
            <a:pPr lvl="2"/>
            <a:r>
              <a:rPr lang="en-US" sz="1800" dirty="0" smtClean="0">
                <a:solidFill>
                  <a:srgbClr val="646B86"/>
                </a:solidFill>
              </a:rPr>
              <a:t>Research</a:t>
            </a:r>
          </a:p>
          <a:p>
            <a:pPr lvl="2"/>
            <a:r>
              <a:rPr lang="en-US" sz="1800" dirty="0" smtClean="0">
                <a:solidFill>
                  <a:srgbClr val="646B86"/>
                </a:solidFill>
              </a:rPr>
              <a:t>Creating Boards for classroom instruction</a:t>
            </a:r>
          </a:p>
          <a:p>
            <a:pPr lvl="2"/>
            <a:r>
              <a:rPr lang="en-US" sz="1800" dirty="0" smtClean="0">
                <a:solidFill>
                  <a:srgbClr val="646B86"/>
                </a:solidFill>
              </a:rPr>
              <a:t>Collaborating with other educators and students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D16349"/>
                </a:solidFill>
              </a:rPr>
              <a:t>How students use it to document research</a:t>
            </a:r>
            <a:endParaRPr lang="en-US" sz="1800" dirty="0" smtClean="0">
              <a:solidFill>
                <a:srgbClr val="646B86"/>
              </a:solidFill>
            </a:endParaRPr>
          </a:p>
          <a:p>
            <a:pPr lvl="2"/>
            <a:r>
              <a:rPr lang="en-US" sz="1800" dirty="0" smtClean="0">
                <a:solidFill>
                  <a:srgbClr val="646B86"/>
                </a:solidFill>
              </a:rPr>
              <a:t>Research</a:t>
            </a:r>
          </a:p>
          <a:p>
            <a:pPr lvl="2"/>
            <a:r>
              <a:rPr lang="en-US" sz="1800" dirty="0" smtClean="0">
                <a:solidFill>
                  <a:srgbClr val="646B86"/>
                </a:solidFill>
              </a:rPr>
              <a:t>Annotated Bibliographies</a:t>
            </a:r>
          </a:p>
          <a:p>
            <a:pPr lvl="2"/>
            <a:r>
              <a:rPr lang="en-US" sz="1800" dirty="0" smtClean="0">
                <a:solidFill>
                  <a:srgbClr val="646B86"/>
                </a:solidFill>
              </a:rPr>
              <a:t>Means of collaboration</a:t>
            </a:r>
            <a:endParaRPr lang="en-US" sz="1800" dirty="0">
              <a:solidFill>
                <a:srgbClr val="646B86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" t="11006" r="4876" b="6829"/>
          <a:stretch/>
        </p:blipFill>
        <p:spPr bwMode="auto">
          <a:xfrm>
            <a:off x="3947029" y="3957539"/>
            <a:ext cx="4858643" cy="2515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t="34871" r="76215" b="26637"/>
          <a:stretch/>
        </p:blipFill>
        <p:spPr bwMode="auto">
          <a:xfrm>
            <a:off x="6891845" y="2048819"/>
            <a:ext cx="1913828" cy="2210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 descr="Screen Shot 2013-02-07 at 9.08.0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50"/>
          <a:stretch/>
        </p:blipFill>
        <p:spPr>
          <a:xfrm>
            <a:off x="539284" y="4701114"/>
            <a:ext cx="3603829" cy="1772035"/>
          </a:xfrm>
          <a:prstGeom prst="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4" t="36917" r="67566" b="19921"/>
          <a:stretch/>
        </p:blipFill>
        <p:spPr bwMode="auto">
          <a:xfrm>
            <a:off x="5926986" y="1268798"/>
            <a:ext cx="1215032" cy="1560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0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47682" y="2743200"/>
            <a:ext cx="8831406" cy="1673225"/>
          </a:xfrm>
        </p:spPr>
        <p:txBody>
          <a:bodyPr>
            <a:normAutofit/>
          </a:bodyPr>
          <a:lstStyle/>
          <a:p>
            <a:r>
              <a:rPr lang="en-US" sz="2000" cap="none" dirty="0" smtClean="0">
                <a:solidFill>
                  <a:srgbClr val="646B86"/>
                </a:solidFill>
              </a:rPr>
              <a:t>Photography student’s </a:t>
            </a:r>
            <a:r>
              <a:rPr lang="en-US" sz="2000" cap="none" dirty="0" err="1">
                <a:solidFill>
                  <a:srgbClr val="646B86"/>
                </a:solidFill>
              </a:rPr>
              <a:t>P</a:t>
            </a:r>
            <a:r>
              <a:rPr lang="en-US" sz="2000" cap="none" dirty="0" err="1" smtClean="0">
                <a:solidFill>
                  <a:srgbClr val="646B86"/>
                </a:solidFill>
              </a:rPr>
              <a:t>interest</a:t>
            </a:r>
            <a:r>
              <a:rPr lang="en-US" sz="2000" cap="none" dirty="0" smtClean="0">
                <a:solidFill>
                  <a:srgbClr val="646B86"/>
                </a:solidFill>
              </a:rPr>
              <a:t> page documents her visual research</a:t>
            </a:r>
            <a:endParaRPr lang="en-US" sz="2000" cap="none" dirty="0">
              <a:solidFill>
                <a:srgbClr val="646B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971425"/>
          </a:xfrm>
          <a:noFill/>
        </p:spPr>
        <p:txBody>
          <a:bodyPr/>
          <a:lstStyle/>
          <a:p>
            <a:r>
              <a:rPr lang="en-US" dirty="0"/>
              <a:t>“</a:t>
            </a:r>
            <a:r>
              <a:rPr lang="en-US" dirty="0" smtClean="0"/>
              <a:t>Pinning</a:t>
            </a:r>
            <a:r>
              <a:rPr lang="en-US" dirty="0"/>
              <a:t> </a:t>
            </a:r>
            <a:r>
              <a:rPr lang="en-US" dirty="0" smtClean="0"/>
              <a:t>It” </a:t>
            </a:r>
            <a:r>
              <a:rPr lang="en-US" dirty="0"/>
              <a:t>a</a:t>
            </a:r>
            <a:r>
              <a:rPr lang="en-US" dirty="0" smtClean="0"/>
              <a:t>s </a:t>
            </a:r>
            <a:r>
              <a:rPr lang="en-US" dirty="0"/>
              <a:t>Visual Research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" t="18182" r="5547" b="5455"/>
          <a:stretch/>
        </p:blipFill>
        <p:spPr bwMode="auto">
          <a:xfrm>
            <a:off x="1540385" y="3603127"/>
            <a:ext cx="6109550" cy="2919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49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2-07 at 9.19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189" y="4321960"/>
            <a:ext cx="2931271" cy="2157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599"/>
            <a:ext cx="8534400" cy="1073727"/>
          </a:xfrm>
          <a:solidFill>
            <a:schemeClr val="bg1"/>
          </a:solidFill>
        </p:spPr>
        <p:txBody>
          <a:bodyPr anchor="ctr"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Delicious is Replaceable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646B86"/>
                </a:solidFill>
              </a:rPr>
              <a:t>Similar to </a:t>
            </a:r>
            <a:r>
              <a:rPr lang="en-US" sz="2000" b="1" dirty="0" err="1" smtClean="0">
                <a:solidFill>
                  <a:srgbClr val="646B86"/>
                </a:solidFill>
              </a:rPr>
              <a:t>Pinterest</a:t>
            </a:r>
            <a:r>
              <a:rPr lang="en-US" sz="2000" dirty="0" smtClean="0">
                <a:solidFill>
                  <a:srgbClr val="646B86"/>
                </a:solidFill>
              </a:rPr>
              <a:t> by tagging links, but not visual</a:t>
            </a:r>
          </a:p>
          <a:p>
            <a:r>
              <a:rPr lang="en-US" sz="2000" dirty="0" smtClean="0">
                <a:solidFill>
                  <a:srgbClr val="646B86"/>
                </a:solidFill>
              </a:rPr>
              <a:t>Website less and less user friendly, dated website</a:t>
            </a:r>
          </a:p>
          <a:p>
            <a:r>
              <a:rPr lang="en-US" sz="2000" b="1" dirty="0" err="1" smtClean="0">
                <a:solidFill>
                  <a:srgbClr val="646B86"/>
                </a:solidFill>
              </a:rPr>
              <a:t>Evernote</a:t>
            </a:r>
            <a:r>
              <a:rPr lang="en-US" sz="2000" dirty="0" smtClean="0">
                <a:solidFill>
                  <a:srgbClr val="646B86"/>
                </a:solidFill>
              </a:rPr>
              <a:t> (with </a:t>
            </a:r>
            <a:r>
              <a:rPr lang="en-US" sz="2000" dirty="0" err="1" smtClean="0">
                <a:solidFill>
                  <a:srgbClr val="646B86"/>
                </a:solidFill>
              </a:rPr>
              <a:t>Webclipper</a:t>
            </a:r>
            <a:r>
              <a:rPr lang="en-US" sz="2000" dirty="0" smtClean="0">
                <a:solidFill>
                  <a:srgbClr val="646B86"/>
                </a:solidFill>
              </a:rPr>
              <a:t>) impressive option, better looking and more friendly</a:t>
            </a:r>
          </a:p>
          <a:p>
            <a:r>
              <a:rPr lang="en-US" sz="2000" b="1" dirty="0" err="1" smtClean="0">
                <a:solidFill>
                  <a:srgbClr val="646B86"/>
                </a:solidFill>
              </a:rPr>
              <a:t>Pinterest</a:t>
            </a:r>
            <a:r>
              <a:rPr lang="en-US" sz="2000" dirty="0" smtClean="0">
                <a:solidFill>
                  <a:srgbClr val="646B86"/>
                </a:solidFill>
              </a:rPr>
              <a:t> is visual tagging therefore more attractive to visual people like artist, art teachers and students</a:t>
            </a:r>
          </a:p>
          <a:p>
            <a:r>
              <a:rPr lang="en-US" sz="2000" b="1" dirty="0" err="1" smtClean="0">
                <a:solidFill>
                  <a:srgbClr val="646B86"/>
                </a:solidFill>
              </a:rPr>
              <a:t>ScoopIt</a:t>
            </a:r>
            <a:r>
              <a:rPr lang="en-US" sz="2000" dirty="0" smtClean="0">
                <a:solidFill>
                  <a:srgbClr val="646B86"/>
                </a:solidFill>
              </a:rPr>
              <a:t> allows uses to users to curate websites and organize them into subject groups </a:t>
            </a:r>
            <a:endParaRPr lang="en-US" sz="2000" dirty="0">
              <a:solidFill>
                <a:srgbClr val="646B86"/>
              </a:solidFill>
            </a:endParaRPr>
          </a:p>
        </p:txBody>
      </p:sp>
      <p:pic>
        <p:nvPicPr>
          <p:cNvPr id="4" name="Picture 3" descr="Screen Shot 2013-02-07 at 9.20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7" y="4470889"/>
            <a:ext cx="2109882" cy="1836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950" y="4614414"/>
            <a:ext cx="2692202" cy="1495017"/>
          </a:xfrm>
          <a:prstGeom prst="rect">
            <a:avLst/>
          </a:prstGeom>
          <a:ln>
            <a:noFill/>
          </a:ln>
          <a:effectLst>
            <a:outerShdw blurRad="358775" dist="609600" dir="1680000" sx="80000" sy="8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522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1306</TotalTime>
  <Words>783</Words>
  <Application>Microsoft Macintosh PowerPoint</Application>
  <PresentationFormat>On-screen Show (4:3)</PresentationFormat>
  <Paragraphs>173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Civic</vt:lpstr>
      <vt:lpstr>Pinning your Flickr is Delicious   </vt:lpstr>
      <vt:lpstr>And the setting is………</vt:lpstr>
      <vt:lpstr>What’s a PLN?</vt:lpstr>
      <vt:lpstr>Planning, Professional Development, Productivity</vt:lpstr>
      <vt:lpstr>Student PLNs</vt:lpstr>
      <vt:lpstr>What’s the Point of Flicker?</vt:lpstr>
      <vt:lpstr>“Pinning It” as Visual Research</vt:lpstr>
      <vt:lpstr>“Pinning It” as Visual Research</vt:lpstr>
      <vt:lpstr>Delicious is Replaceable</vt:lpstr>
      <vt:lpstr>PLNs Lead to Collaboration</vt:lpstr>
      <vt:lpstr>PLNs Inspired a Collaboration Between our Classrooms</vt:lpstr>
      <vt:lpstr>Surrealistic Interpretation of Time</vt:lpstr>
      <vt:lpstr>Surrealistic Interpretation of Time</vt:lpstr>
      <vt:lpstr>What are the benefits of collaboration?</vt:lpstr>
      <vt:lpstr>Contact us for more information about PLNs</vt:lpstr>
      <vt:lpstr>Great Art Education Innovators to Follow</vt:lpstr>
    </vt:vector>
  </TitlesOfParts>
  <Company>WIRTART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Pinning Your Flicker is Delicious PLN in the high school setting.  Utilizing Digital and Web Technologies to enhance instruction and student learning in the arts.</dc:title>
  <dc:creator>stephanie wirt</dc:creator>
  <cp:lastModifiedBy>stephanie wirt</cp:lastModifiedBy>
  <cp:revision>84</cp:revision>
  <dcterms:created xsi:type="dcterms:W3CDTF">2013-02-06T01:00:47Z</dcterms:created>
  <dcterms:modified xsi:type="dcterms:W3CDTF">2013-02-24T00:12:58Z</dcterms:modified>
</cp:coreProperties>
</file>