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9" r:id="rId2"/>
    <p:sldId id="286" r:id="rId3"/>
    <p:sldId id="290" r:id="rId4"/>
    <p:sldId id="269" r:id="rId5"/>
    <p:sldId id="274" r:id="rId6"/>
    <p:sldId id="273" r:id="rId7"/>
    <p:sldId id="270" r:id="rId8"/>
    <p:sldId id="262" r:id="rId9"/>
    <p:sldId id="275" r:id="rId10"/>
    <p:sldId id="283" r:id="rId11"/>
    <p:sldId id="289" r:id="rId12"/>
    <p:sldId id="284" r:id="rId13"/>
    <p:sldId id="267" r:id="rId14"/>
    <p:sldId id="277" r:id="rId15"/>
    <p:sldId id="266" r:id="rId16"/>
    <p:sldId id="279" r:id="rId17"/>
    <p:sldId id="268" r:id="rId18"/>
    <p:sldId id="258" r:id="rId19"/>
    <p:sldId id="265" r:id="rId20"/>
    <p:sldId id="264" r:id="rId21"/>
    <p:sldId id="263" r:id="rId22"/>
    <p:sldId id="261" r:id="rId23"/>
    <p:sldId id="288" r:id="rId24"/>
    <p:sldId id="28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FF"/>
    <a:srgbClr val="01CF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89343" autoAdjust="0"/>
  </p:normalViewPr>
  <p:slideViewPr>
    <p:cSldViewPr>
      <p:cViewPr>
        <p:scale>
          <a:sx n="57" d="100"/>
          <a:sy n="57" d="100"/>
        </p:scale>
        <p:origin x="-1116" y="-1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BE7D5F-574A-48B2-9EB1-80D1C869CD99}" type="datetimeFigureOut">
              <a:rPr lang="en-US" smtClean="0"/>
              <a:t>3/23/2014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633BF7-B416-4869-B97C-AFDA1CD6C3B8}" type="slidenum">
              <a:rPr lang="en-US" smtClean="0"/>
              <a:t>‹#›</a:t>
            </a:fld>
            <a:endParaRPr lang="en-US"/>
          </a:p>
        </p:txBody>
      </p:sp>
    </p:spTree>
    <p:extLst>
      <p:ext uri="{BB962C8B-B14F-4D97-AF65-F5344CB8AC3E}">
        <p14:creationId xmlns:p14="http://schemas.microsoft.com/office/powerpoint/2010/main" val="359525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had to sum it all up in one image it’d be this one. My Family is what supports me and give</a:t>
            </a:r>
            <a:r>
              <a:rPr lang="en-US" baseline="0" dirty="0" smtClean="0"/>
              <a:t> me strength</a:t>
            </a:r>
            <a:r>
              <a:rPr lang="en-US" dirty="0" smtClean="0"/>
              <a:t>, my travels open</a:t>
            </a:r>
            <a:r>
              <a:rPr lang="en-US" baseline="0" dirty="0" smtClean="0"/>
              <a:t> my eyes, my students teach me </a:t>
            </a:r>
            <a:r>
              <a:rPr lang="en-US" baseline="0" smtClean="0"/>
              <a:t>and my art </a:t>
            </a:r>
            <a:r>
              <a:rPr lang="en-US" baseline="0" dirty="0" smtClean="0"/>
              <a:t>fuels me.</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4</a:t>
            </a:fld>
            <a:endParaRPr lang="en-US"/>
          </a:p>
        </p:txBody>
      </p:sp>
    </p:spTree>
    <p:extLst>
      <p:ext uri="{BB962C8B-B14F-4D97-AF65-F5344CB8AC3E}">
        <p14:creationId xmlns:p14="http://schemas.microsoft.com/office/powerpoint/2010/main" val="162408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5</a:t>
            </a:fld>
            <a:endParaRPr lang="en-US"/>
          </a:p>
        </p:txBody>
      </p:sp>
    </p:spTree>
    <p:extLst>
      <p:ext uri="{BB962C8B-B14F-4D97-AF65-F5344CB8AC3E}">
        <p14:creationId xmlns:p14="http://schemas.microsoft.com/office/powerpoint/2010/main" val="199700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the power of social</a:t>
            </a:r>
            <a:r>
              <a:rPr lang="en-US" baseline="0" dirty="0" smtClean="0"/>
              <a:t> media and Andrew </a:t>
            </a:r>
            <a:r>
              <a:rPr lang="en-US" baseline="0" dirty="0" err="1" smtClean="0"/>
              <a:t>Purchant</a:t>
            </a:r>
            <a:r>
              <a:rPr lang="en-US" baseline="0" dirty="0" smtClean="0"/>
              <a:t> I was presented with an </a:t>
            </a:r>
            <a:r>
              <a:rPr lang="en-US" baseline="0" dirty="0" err="1" smtClean="0"/>
              <a:t>oppertunity</a:t>
            </a:r>
            <a:r>
              <a:rPr lang="en-US" baseline="0" dirty="0" smtClean="0"/>
              <a:t> to put into practice my belief that art has the power in inspire and enlighten the masses </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6</a:t>
            </a:fld>
            <a:endParaRPr lang="en-US"/>
          </a:p>
        </p:txBody>
      </p:sp>
    </p:spTree>
    <p:extLst>
      <p:ext uri="{BB962C8B-B14F-4D97-AF65-F5344CB8AC3E}">
        <p14:creationId xmlns:p14="http://schemas.microsoft.com/office/powerpoint/2010/main" val="262016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Father told me as a child,</a:t>
            </a:r>
            <a:r>
              <a:rPr lang="en-US" baseline="0" dirty="0" smtClean="0"/>
              <a:t> “Evil Prospers When Good Men do Nothing” and when my state was creating legislation to limit the </a:t>
            </a:r>
            <a:r>
              <a:rPr lang="en-US" baseline="0" dirty="0" err="1" smtClean="0"/>
              <a:t>contol</a:t>
            </a:r>
            <a:r>
              <a:rPr lang="en-US" baseline="0" dirty="0" smtClean="0"/>
              <a:t> women have over their own bodies I had to voice my objections. </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8</a:t>
            </a:fld>
            <a:endParaRPr lang="en-US"/>
          </a:p>
        </p:txBody>
      </p:sp>
    </p:spTree>
    <p:extLst>
      <p:ext uri="{BB962C8B-B14F-4D97-AF65-F5344CB8AC3E}">
        <p14:creationId xmlns:p14="http://schemas.microsoft.com/office/powerpoint/2010/main" val="131115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William Turner once said that ”The artist should not only paint what he sees before him, but also what he sees with in him.  If, however, he sees nothing within him, then he should also refrain from painting that which is before him.” He was referencing his painting The Slave Ship which created in his response to a captain of a slave ship in 1783 who threw the sick and dying slaves over board in hopes of collecting on the insurance. This, along with my father’s words have stuck with me. After first reading an article by Patty Bode in Globalization in Art and Education I was inspired to do further research about the destruction in the Amazon created and left by the oil industry which compelled me to create </a:t>
            </a:r>
            <a:r>
              <a:rPr lang="en-US" baseline="0" dirty="0" err="1" smtClean="0"/>
              <a:t>ChevronToxico</a:t>
            </a:r>
            <a:r>
              <a:rPr lang="en-US" baseline="0" dirty="0" smtClean="0"/>
              <a:t>.  This idea of creating visual responses to events is something that is part of my teaching pedagogy.</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9</a:t>
            </a:fld>
            <a:endParaRPr lang="en-US"/>
          </a:p>
        </p:txBody>
      </p:sp>
    </p:spTree>
    <p:extLst>
      <p:ext uri="{BB962C8B-B14F-4D97-AF65-F5344CB8AC3E}">
        <p14:creationId xmlns:p14="http://schemas.microsoft.com/office/powerpoint/2010/main" val="10954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students tell me they often feel trapped by technology and testing. They</a:t>
            </a:r>
            <a:r>
              <a:rPr lang="en-US" baseline="0" dirty="0" smtClean="0"/>
              <a:t> see the </a:t>
            </a:r>
            <a:r>
              <a:rPr lang="en-US" baseline="0" dirty="0" err="1" smtClean="0"/>
              <a:t>prioity</a:t>
            </a:r>
            <a:r>
              <a:rPr lang="en-US" baseline="0" dirty="0" smtClean="0"/>
              <a:t>………. Which takes away time and money for arts.</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17</a:t>
            </a:fld>
            <a:endParaRPr lang="en-US"/>
          </a:p>
        </p:txBody>
      </p:sp>
    </p:spTree>
    <p:extLst>
      <p:ext uri="{BB962C8B-B14F-4D97-AF65-F5344CB8AC3E}">
        <p14:creationId xmlns:p14="http://schemas.microsoft.com/office/powerpoint/2010/main" val="174075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ways to connect Art History, Contemporary Art,</a:t>
            </a:r>
            <a:r>
              <a:rPr lang="en-US" baseline="0" dirty="0" smtClean="0"/>
              <a:t> Social Issues and </a:t>
            </a:r>
            <a:r>
              <a:rPr lang="en-US" baseline="0" dirty="0" err="1" smtClean="0"/>
              <a:t>Medi</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19</a:t>
            </a:fld>
            <a:endParaRPr lang="en-US"/>
          </a:p>
        </p:txBody>
      </p:sp>
    </p:spTree>
    <p:extLst>
      <p:ext uri="{BB962C8B-B14F-4D97-AF65-F5344CB8AC3E}">
        <p14:creationId xmlns:p14="http://schemas.microsoft.com/office/powerpoint/2010/main" val="263579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giving new life to fallen limbs and investigating the work of Debora Butterfield found its way into my classroom with the creation of sculptures from fallen limbs around my rural school. After an exhibition at the county library one remains on permanent display</a:t>
            </a:r>
            <a:endParaRPr lang="en-US" dirty="0"/>
          </a:p>
        </p:txBody>
      </p:sp>
      <p:sp>
        <p:nvSpPr>
          <p:cNvPr id="4" name="Slide Number Placeholder 3"/>
          <p:cNvSpPr>
            <a:spLocks noGrp="1"/>
          </p:cNvSpPr>
          <p:nvPr>
            <p:ph type="sldNum" sz="quarter" idx="10"/>
          </p:nvPr>
        </p:nvSpPr>
        <p:spPr/>
        <p:txBody>
          <a:bodyPr/>
          <a:lstStyle/>
          <a:p>
            <a:fld id="{62633BF7-B416-4869-B97C-AFDA1CD6C3B8}" type="slidenum">
              <a:rPr lang="en-US" smtClean="0"/>
              <a:t>20</a:t>
            </a:fld>
            <a:endParaRPr lang="en-US"/>
          </a:p>
        </p:txBody>
      </p:sp>
    </p:spTree>
    <p:extLst>
      <p:ext uri="{BB962C8B-B14F-4D97-AF65-F5344CB8AC3E}">
        <p14:creationId xmlns:p14="http://schemas.microsoft.com/office/powerpoint/2010/main" val="353861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BA772AB2-3DD1-4AD5-A0BE-0C70595E9F33}" type="datetimeFigureOut">
              <a:rPr lang="en-US" smtClean="0"/>
              <a:t>3/23/2014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F5CFE1E-8A71-4C37-A0DD-55A30CE57ED7}"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72AB2-3DD1-4AD5-A0BE-0C70595E9F33}" type="datetimeFigureOut">
              <a:rPr lang="en-US" smtClean="0"/>
              <a:t>3/23/2014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72AB2-3DD1-4AD5-A0BE-0C70595E9F33}" type="datetimeFigureOut">
              <a:rPr lang="en-US" smtClean="0"/>
              <a:t>3/23/2014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72AB2-3DD1-4AD5-A0BE-0C70595E9F33}" type="datetimeFigureOut">
              <a:rPr lang="en-US" smtClean="0"/>
              <a:t>3/23/2014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772AB2-3DD1-4AD5-A0BE-0C70595E9F33}" type="datetimeFigureOut">
              <a:rPr lang="en-US" smtClean="0"/>
              <a:t>3/23/2014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FF5CFE1E-8A71-4C37-A0DD-55A30CE57ED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772AB2-3DD1-4AD5-A0BE-0C70595E9F33}" type="datetimeFigureOut">
              <a:rPr lang="en-US" smtClean="0"/>
              <a:t>3/23/2014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A772AB2-3DD1-4AD5-A0BE-0C70595E9F33}" type="datetimeFigureOut">
              <a:rPr lang="en-US" smtClean="0"/>
              <a:t>3/23/2014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772AB2-3DD1-4AD5-A0BE-0C70595E9F33}" type="datetimeFigureOut">
              <a:rPr lang="en-US" smtClean="0"/>
              <a:t>3/23/2014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72AB2-3DD1-4AD5-A0BE-0C70595E9F33}" type="datetimeFigureOut">
              <a:rPr lang="en-US" smtClean="0"/>
              <a:t>3/23/2014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772AB2-3DD1-4AD5-A0BE-0C70595E9F33}" type="datetimeFigureOut">
              <a:rPr lang="en-US" smtClean="0"/>
              <a:t>3/23/2014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772AB2-3DD1-4AD5-A0BE-0C70595E9F33}" type="datetimeFigureOut">
              <a:rPr lang="en-US" smtClean="0"/>
              <a:t>3/23/2014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CFE1E-8A71-4C37-A0DD-55A30CE57ED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A772AB2-3DD1-4AD5-A0BE-0C70595E9F33}" type="datetimeFigureOut">
              <a:rPr lang="en-US" smtClean="0"/>
              <a:t>3/23/2014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F5CFE1E-8A71-4C37-A0DD-55A30CE57ED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a:t>Passion – </a:t>
            </a:r>
            <a:r>
              <a:rPr lang="en-US" dirty="0" smtClean="0"/>
              <a:t>Principles </a:t>
            </a:r>
            <a:r>
              <a:rPr lang="en-US" dirty="0"/>
              <a:t>- </a:t>
            </a:r>
            <a:r>
              <a:rPr lang="en-US" dirty="0" smtClean="0"/>
              <a:t>Production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438400"/>
            <a:ext cx="2503714"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371600"/>
            <a:ext cx="3352800" cy="232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6096000"/>
            <a:ext cx="3733800" cy="276999"/>
          </a:xfrm>
          <a:prstGeom prst="rect">
            <a:avLst/>
          </a:prstGeom>
          <a:noFill/>
        </p:spPr>
        <p:txBody>
          <a:bodyPr wrap="square" rtlCol="0">
            <a:spAutoFit/>
          </a:bodyPr>
          <a:lstStyle/>
          <a:p>
            <a:r>
              <a:rPr lang="en-US" sz="1200" b="1" i="1" dirty="0" smtClean="0"/>
              <a:t>She Comes from Water </a:t>
            </a:r>
            <a:r>
              <a:rPr lang="en-US" sz="1200" b="1" dirty="0" smtClean="0"/>
              <a:t>– Oil - 2010</a:t>
            </a:r>
            <a:endParaRPr lang="en-US" sz="1200" b="1" dirty="0"/>
          </a:p>
        </p:txBody>
      </p:sp>
      <p:sp>
        <p:nvSpPr>
          <p:cNvPr id="4" name="TextBox 3"/>
          <p:cNvSpPr txBox="1"/>
          <p:nvPr/>
        </p:nvSpPr>
        <p:spPr>
          <a:xfrm>
            <a:off x="3124200" y="3817923"/>
            <a:ext cx="4876800" cy="276999"/>
          </a:xfrm>
          <a:prstGeom prst="rect">
            <a:avLst/>
          </a:prstGeom>
          <a:noFill/>
        </p:spPr>
        <p:txBody>
          <a:bodyPr wrap="square" rtlCol="0">
            <a:spAutoFit/>
          </a:bodyPr>
          <a:lstStyle/>
          <a:p>
            <a:r>
              <a:rPr lang="en-US" sz="1200" b="1" i="1" dirty="0" smtClean="0"/>
              <a:t>Insight </a:t>
            </a:r>
            <a:r>
              <a:rPr lang="en-US" sz="1200" b="1" dirty="0" smtClean="0"/>
              <a:t>– Mixed Media - 2011</a:t>
            </a:r>
            <a:endParaRPr lang="en-US" sz="1200" b="1"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309" y="2273300"/>
            <a:ext cx="2616200"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79309" y="6108700"/>
            <a:ext cx="2359891" cy="276999"/>
          </a:xfrm>
          <a:prstGeom prst="rect">
            <a:avLst/>
          </a:prstGeom>
          <a:noFill/>
        </p:spPr>
        <p:txBody>
          <a:bodyPr wrap="square" rtlCol="0">
            <a:spAutoFit/>
          </a:bodyPr>
          <a:lstStyle/>
          <a:p>
            <a:r>
              <a:rPr lang="en-US" sz="1200" b="1" dirty="0" smtClean="0"/>
              <a:t>PHS Class Room 2014</a:t>
            </a:r>
            <a:endParaRPr lang="en-US" sz="1200" b="1" dirty="0"/>
          </a:p>
        </p:txBody>
      </p:sp>
    </p:spTree>
    <p:extLst>
      <p:ext uri="{BB962C8B-B14F-4D97-AF65-F5344CB8AC3E}">
        <p14:creationId xmlns:p14="http://schemas.microsoft.com/office/powerpoint/2010/main" val="1347201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Learning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073" y="2065020"/>
            <a:ext cx="4771527"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411" t="22164" r="14872"/>
          <a:stretch/>
        </p:blipFill>
        <p:spPr>
          <a:xfrm>
            <a:off x="558253" y="4038600"/>
            <a:ext cx="3104974" cy="2626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75" r="4406"/>
          <a:stretch/>
        </p:blipFill>
        <p:spPr bwMode="auto">
          <a:xfrm>
            <a:off x="152400" y="1384071"/>
            <a:ext cx="3916680" cy="2471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220073" y="6019800"/>
            <a:ext cx="4466727" cy="646331"/>
          </a:xfrm>
          <a:prstGeom prst="rect">
            <a:avLst/>
          </a:prstGeom>
          <a:noFill/>
        </p:spPr>
        <p:txBody>
          <a:bodyPr wrap="square" rtlCol="0">
            <a:spAutoFit/>
          </a:bodyPr>
          <a:lstStyle/>
          <a:p>
            <a:pPr algn="ctr"/>
            <a:r>
              <a:rPr lang="en-US" dirty="0" smtClean="0"/>
              <a:t>The Dinner Party Institute, Kutztown University, 2012</a:t>
            </a:r>
            <a:endParaRPr lang="en-US" dirty="0"/>
          </a:p>
        </p:txBody>
      </p:sp>
    </p:spTree>
    <p:extLst>
      <p:ext uri="{BB962C8B-B14F-4D97-AF65-F5344CB8AC3E}">
        <p14:creationId xmlns:p14="http://schemas.microsoft.com/office/powerpoint/2010/main" val="2681658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smtClean="0"/>
              <a:t>Artistic Influences </a:t>
            </a:r>
            <a:endParaRPr lang="en-US"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1" y="259054"/>
            <a:ext cx="3906339" cy="385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8" y="4237118"/>
            <a:ext cx="5181600" cy="239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30048"/>
            <a:ext cx="3228109" cy="198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974" y="1640244"/>
            <a:ext cx="1972887" cy="194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239" y="1295400"/>
            <a:ext cx="2362200" cy="303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9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Connections – Seeking Resources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52500"/>
            <a:ext cx="205554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4357255"/>
            <a:ext cx="4191000" cy="2272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3079" y="1676400"/>
            <a:ext cx="3217545" cy="4424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417944" y="6260068"/>
            <a:ext cx="2362200" cy="369332"/>
          </a:xfrm>
          <a:prstGeom prst="rect">
            <a:avLst/>
          </a:prstGeom>
          <a:noFill/>
        </p:spPr>
        <p:txBody>
          <a:bodyPr wrap="square" rtlCol="0">
            <a:spAutoFit/>
          </a:bodyPr>
          <a:lstStyle/>
          <a:p>
            <a:r>
              <a:rPr lang="en-US" dirty="0" smtClean="0"/>
              <a:t>PHS Student - 2014</a:t>
            </a:r>
            <a:endParaRPr lang="en-US" dirty="0"/>
          </a:p>
        </p:txBody>
      </p:sp>
    </p:spTree>
    <p:extLst>
      <p:ext uri="{BB962C8B-B14F-4D97-AF65-F5344CB8AC3E}">
        <p14:creationId xmlns:p14="http://schemas.microsoft.com/office/powerpoint/2010/main" val="846667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93" y="30480"/>
            <a:ext cx="8229600" cy="1143000"/>
          </a:xfrm>
        </p:spPr>
        <p:txBody>
          <a:bodyPr>
            <a:normAutofit fontScale="90000"/>
          </a:bodyPr>
          <a:lstStyle/>
          <a:p>
            <a:r>
              <a:rPr lang="en-US" dirty="0" smtClean="0"/>
              <a:t>Current Events and Social Constructs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900" y="4701976"/>
            <a:ext cx="2476500" cy="1909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48949"/>
            <a:ext cx="2209799" cy="328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48400" y="5715000"/>
            <a:ext cx="2362200" cy="369332"/>
          </a:xfrm>
          <a:prstGeom prst="rect">
            <a:avLst/>
          </a:prstGeom>
          <a:noFill/>
        </p:spPr>
        <p:txBody>
          <a:bodyPr wrap="square" rtlCol="0">
            <a:spAutoFit/>
          </a:bodyPr>
          <a:lstStyle/>
          <a:p>
            <a:r>
              <a:rPr lang="en-US" dirty="0" smtClean="0"/>
              <a:t>Marriage Equality</a:t>
            </a: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48" y="1371600"/>
            <a:ext cx="2333952" cy="29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181280"/>
            <a:ext cx="3124200" cy="2507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7796" y="1282247"/>
            <a:ext cx="2209800" cy="280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4363595"/>
            <a:ext cx="2247899" cy="242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895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687729"/>
            <a:ext cx="3310240" cy="5941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99991"/>
            <a:ext cx="2974400" cy="2447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567" y="3166326"/>
            <a:ext cx="3043500" cy="365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5017019"/>
            <a:ext cx="1295400" cy="923330"/>
          </a:xfrm>
          <a:prstGeom prst="rect">
            <a:avLst/>
          </a:prstGeom>
          <a:noFill/>
        </p:spPr>
        <p:txBody>
          <a:bodyPr wrap="square" rtlCol="0">
            <a:spAutoFit/>
          </a:bodyPr>
          <a:lstStyle/>
          <a:p>
            <a:pPr algn="ctr"/>
            <a:r>
              <a:rPr lang="en-US" b="1" dirty="0" smtClean="0"/>
              <a:t>PHS </a:t>
            </a:r>
          </a:p>
          <a:p>
            <a:pPr algn="ctr"/>
            <a:r>
              <a:rPr lang="en-US" b="1" dirty="0" smtClean="0"/>
              <a:t>Student</a:t>
            </a:r>
          </a:p>
          <a:p>
            <a:pPr algn="ctr"/>
            <a:r>
              <a:rPr lang="en-US" b="1" dirty="0" smtClean="0"/>
              <a:t>Work</a:t>
            </a:r>
            <a:endParaRPr lang="en-US" b="1" dirty="0"/>
          </a:p>
        </p:txBody>
      </p:sp>
    </p:spTree>
    <p:extLst>
      <p:ext uri="{BB962C8B-B14F-4D97-AF65-F5344CB8AC3E}">
        <p14:creationId xmlns:p14="http://schemas.microsoft.com/office/powerpoint/2010/main" val="3039987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407412"/>
            <a:ext cx="3276600" cy="6117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813"/>
          <a:stretch/>
        </p:blipFill>
        <p:spPr>
          <a:xfrm>
            <a:off x="4815840" y="2895600"/>
            <a:ext cx="2911300" cy="3261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35" t="9233" r="3388" b="23750"/>
          <a:stretch/>
        </p:blipFill>
        <p:spPr>
          <a:xfrm>
            <a:off x="3672601" y="304800"/>
            <a:ext cx="516729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023590" y="6324600"/>
            <a:ext cx="4495800" cy="369332"/>
          </a:xfrm>
          <a:prstGeom prst="rect">
            <a:avLst/>
          </a:prstGeom>
          <a:noFill/>
        </p:spPr>
        <p:txBody>
          <a:bodyPr wrap="square" rtlCol="0">
            <a:spAutoFit/>
          </a:bodyPr>
          <a:lstStyle/>
          <a:p>
            <a:pPr algn="ctr"/>
            <a:r>
              <a:rPr lang="en-US" dirty="0" smtClean="0"/>
              <a:t>Research Based Art Creation</a:t>
            </a:r>
            <a:endParaRPr lang="en-US" dirty="0"/>
          </a:p>
        </p:txBody>
      </p:sp>
    </p:spTree>
    <p:extLst>
      <p:ext uri="{BB962C8B-B14F-4D97-AF65-F5344CB8AC3E}">
        <p14:creationId xmlns:p14="http://schemas.microsoft.com/office/powerpoint/2010/main" val="194125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381000"/>
            <a:ext cx="3352800" cy="1143000"/>
          </a:xfrm>
        </p:spPr>
        <p:txBody>
          <a:bodyPr>
            <a:normAutofit fontScale="90000"/>
          </a:bodyPr>
          <a:lstStyle/>
          <a:p>
            <a:r>
              <a:rPr lang="en-US" sz="3600" dirty="0" smtClean="0"/>
              <a:t>Awareness</a:t>
            </a:r>
            <a:br>
              <a:rPr lang="en-US" sz="3600" dirty="0" smtClean="0"/>
            </a:br>
            <a:r>
              <a:rPr lang="en-US" sz="3600" dirty="0" smtClean="0"/>
              <a:t>and</a:t>
            </a:r>
            <a:br>
              <a:rPr lang="en-US" sz="3600" dirty="0" smtClean="0"/>
            </a:br>
            <a:r>
              <a:rPr lang="en-US" sz="3600" dirty="0" smtClean="0"/>
              <a:t>Social Justice</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28600"/>
            <a:ext cx="3645474" cy="4556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0"/>
            <a:ext cx="4876800" cy="3990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467600" y="5477634"/>
            <a:ext cx="1320800" cy="1015663"/>
          </a:xfrm>
          <a:prstGeom prst="rect">
            <a:avLst/>
          </a:prstGeom>
          <a:noFill/>
        </p:spPr>
        <p:txBody>
          <a:bodyPr wrap="square" rtlCol="0">
            <a:spAutoFit/>
          </a:bodyPr>
          <a:lstStyle/>
          <a:p>
            <a:pPr algn="ctr"/>
            <a:r>
              <a:rPr lang="en-US" sz="2000" b="1" dirty="0" smtClean="0"/>
              <a:t>PHS</a:t>
            </a:r>
          </a:p>
          <a:p>
            <a:pPr algn="ctr"/>
            <a:r>
              <a:rPr lang="en-US" sz="2000" b="1" dirty="0" smtClean="0"/>
              <a:t>Student</a:t>
            </a:r>
          </a:p>
          <a:p>
            <a:pPr algn="ctr"/>
            <a:r>
              <a:rPr lang="en-US" sz="2000" b="1" dirty="0" smtClean="0"/>
              <a:t>Art</a:t>
            </a:r>
            <a:endParaRPr lang="en-US" sz="2000" b="1" dirty="0"/>
          </a:p>
        </p:txBody>
      </p:sp>
    </p:spTree>
    <p:extLst>
      <p:ext uri="{BB962C8B-B14F-4D97-AF65-F5344CB8AC3E}">
        <p14:creationId xmlns:p14="http://schemas.microsoft.com/office/powerpoint/2010/main" val="376314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3074"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99191" y="1728830"/>
            <a:ext cx="2628078" cy="3315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181100"/>
            <a:ext cx="2564027"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299" y="2844449"/>
            <a:ext cx="3263301" cy="343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762127" y="6321425"/>
            <a:ext cx="3619746" cy="369332"/>
          </a:xfrm>
          <a:prstGeom prst="rect">
            <a:avLst/>
          </a:prstGeom>
          <a:noFill/>
        </p:spPr>
        <p:txBody>
          <a:bodyPr wrap="square" rtlCol="0">
            <a:spAutoFit/>
          </a:bodyPr>
          <a:lstStyle/>
          <a:p>
            <a:pPr algn="ctr"/>
            <a:r>
              <a:rPr lang="en-US" b="1" dirty="0" smtClean="0"/>
              <a:t>No More Money for Art</a:t>
            </a:r>
            <a:endParaRPr lang="en-US" b="1" dirty="0"/>
          </a:p>
        </p:txBody>
      </p:sp>
      <p:sp>
        <p:nvSpPr>
          <p:cNvPr id="3" name="TextBox 2"/>
          <p:cNvSpPr txBox="1"/>
          <p:nvPr/>
        </p:nvSpPr>
        <p:spPr>
          <a:xfrm>
            <a:off x="304800" y="4953000"/>
            <a:ext cx="1828800" cy="923330"/>
          </a:xfrm>
          <a:prstGeom prst="rect">
            <a:avLst/>
          </a:prstGeom>
          <a:noFill/>
        </p:spPr>
        <p:txBody>
          <a:bodyPr wrap="square" rtlCol="0">
            <a:spAutoFit/>
          </a:bodyPr>
          <a:lstStyle/>
          <a:p>
            <a:pPr algn="ctr"/>
            <a:r>
              <a:rPr lang="en-US" b="1" dirty="0" smtClean="0"/>
              <a:t>Drowning </a:t>
            </a:r>
          </a:p>
          <a:p>
            <a:pPr algn="ctr"/>
            <a:r>
              <a:rPr lang="en-US" b="1" dirty="0" smtClean="0"/>
              <a:t>in </a:t>
            </a:r>
          </a:p>
          <a:p>
            <a:pPr algn="ctr"/>
            <a:r>
              <a:rPr lang="en-US" b="1" dirty="0" smtClean="0"/>
              <a:t>Technology </a:t>
            </a:r>
            <a:endParaRPr lang="en-US" b="1" dirty="0"/>
          </a:p>
        </p:txBody>
      </p:sp>
      <p:sp>
        <p:nvSpPr>
          <p:cNvPr id="7" name="TextBox 6"/>
          <p:cNvSpPr txBox="1"/>
          <p:nvPr/>
        </p:nvSpPr>
        <p:spPr>
          <a:xfrm>
            <a:off x="6858000" y="5181600"/>
            <a:ext cx="1905000" cy="923330"/>
          </a:xfrm>
          <a:prstGeom prst="rect">
            <a:avLst/>
          </a:prstGeom>
          <a:noFill/>
        </p:spPr>
        <p:txBody>
          <a:bodyPr wrap="square" rtlCol="0">
            <a:spAutoFit/>
          </a:bodyPr>
          <a:lstStyle/>
          <a:p>
            <a:pPr algn="ctr"/>
            <a:r>
              <a:rPr lang="en-US" b="1" dirty="0" smtClean="0"/>
              <a:t>Trapped </a:t>
            </a:r>
          </a:p>
          <a:p>
            <a:pPr algn="ctr"/>
            <a:r>
              <a:rPr lang="en-US" b="1" dirty="0"/>
              <a:t>b</a:t>
            </a:r>
            <a:r>
              <a:rPr lang="en-US" b="1" dirty="0" smtClean="0"/>
              <a:t>y the</a:t>
            </a:r>
          </a:p>
          <a:p>
            <a:pPr algn="ctr"/>
            <a:r>
              <a:rPr lang="en-US" b="1" dirty="0" smtClean="0"/>
              <a:t>Test</a:t>
            </a:r>
            <a:endParaRPr lang="en-US" b="1" dirty="0"/>
          </a:p>
        </p:txBody>
      </p:sp>
    </p:spTree>
    <p:extLst>
      <p:ext uri="{BB962C8B-B14F-4D97-AF65-F5344CB8AC3E}">
        <p14:creationId xmlns:p14="http://schemas.microsoft.com/office/powerpoint/2010/main" val="1785593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Collection to Creation</a:t>
            </a:r>
            <a:endParaRPr lang="en-US" dirty="0"/>
          </a:p>
        </p:txBody>
      </p:sp>
      <p:pic>
        <p:nvPicPr>
          <p:cNvPr id="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409" t="23062" r="18389" b="13353"/>
          <a:stretch/>
        </p:blipFill>
        <p:spPr bwMode="auto">
          <a:xfrm rot="16200000">
            <a:off x="-562365" y="2398540"/>
            <a:ext cx="4267202" cy="2532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524000"/>
            <a:ext cx="2647583"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754" t="2365" r="10051" b="13978"/>
          <a:stretch/>
        </p:blipFill>
        <p:spPr>
          <a:xfrm>
            <a:off x="6172200" y="1573161"/>
            <a:ext cx="2780504" cy="4435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6964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9144000" cy="4639567"/>
          </a:xfrm>
          <a:prstGeom prst="rect">
            <a:avLst/>
          </a:prstGeom>
        </p:spPr>
      </p:pic>
    </p:spTree>
    <p:extLst>
      <p:ext uri="{BB962C8B-B14F-4D97-AF65-F5344CB8AC3E}">
        <p14:creationId xmlns:p14="http://schemas.microsoft.com/office/powerpoint/2010/main" val="1210897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Passion</a:t>
            </a:r>
            <a:endParaRPr lang="en-US" dirty="0"/>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21797" y="4227195"/>
            <a:ext cx="235267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876843"/>
            <a:ext cx="197167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4662" y="4227195"/>
            <a:ext cx="2686050"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75" y="3591838"/>
            <a:ext cx="248602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 y="301730"/>
            <a:ext cx="2075096" cy="259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1337382"/>
            <a:ext cx="3086849" cy="2320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6926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Life to Fallen Limbs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70" y="4309044"/>
            <a:ext cx="2628900" cy="174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24" t="22221" r="524" b="22221"/>
          <a:stretch/>
        </p:blipFill>
        <p:spPr>
          <a:xfrm>
            <a:off x="4092928" y="1319706"/>
            <a:ext cx="4872002" cy="1804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1" y="3429000"/>
            <a:ext cx="2029844" cy="3297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154" y="1350186"/>
            <a:ext cx="2554912" cy="383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00154" y="5275903"/>
            <a:ext cx="2443046" cy="276999"/>
          </a:xfrm>
          <a:prstGeom prst="rect">
            <a:avLst/>
          </a:prstGeom>
          <a:noFill/>
        </p:spPr>
        <p:txBody>
          <a:bodyPr wrap="square" rtlCol="0">
            <a:spAutoFit/>
          </a:bodyPr>
          <a:lstStyle/>
          <a:p>
            <a:r>
              <a:rPr lang="en-US" sz="1200" b="1" dirty="0" smtClean="0"/>
              <a:t>Student Sculpture Progress</a:t>
            </a:r>
            <a:endParaRPr lang="en-US" sz="1200" b="1" dirty="0"/>
          </a:p>
        </p:txBody>
      </p:sp>
      <p:sp>
        <p:nvSpPr>
          <p:cNvPr id="8" name="TextBox 7"/>
          <p:cNvSpPr txBox="1"/>
          <p:nvPr/>
        </p:nvSpPr>
        <p:spPr>
          <a:xfrm>
            <a:off x="152400" y="6474412"/>
            <a:ext cx="3124200" cy="276999"/>
          </a:xfrm>
          <a:prstGeom prst="rect">
            <a:avLst/>
          </a:prstGeom>
          <a:noFill/>
        </p:spPr>
        <p:txBody>
          <a:bodyPr wrap="square" rtlCol="0">
            <a:spAutoFit/>
          </a:bodyPr>
          <a:lstStyle/>
          <a:p>
            <a:r>
              <a:rPr lang="en-US" sz="1200" b="1" dirty="0" smtClean="0"/>
              <a:t>Still Reaching Out, Wirt, 1997, Wood</a:t>
            </a:r>
            <a:endParaRPr lang="en-US" sz="1200" b="1" dirty="0"/>
          </a:p>
        </p:txBody>
      </p:sp>
      <p:sp>
        <p:nvSpPr>
          <p:cNvPr id="9" name="TextBox 8"/>
          <p:cNvSpPr txBox="1"/>
          <p:nvPr/>
        </p:nvSpPr>
        <p:spPr>
          <a:xfrm>
            <a:off x="6697980" y="6449937"/>
            <a:ext cx="2297430" cy="276999"/>
          </a:xfrm>
          <a:prstGeom prst="rect">
            <a:avLst/>
          </a:prstGeom>
          <a:noFill/>
        </p:spPr>
        <p:txBody>
          <a:bodyPr wrap="square" rtlCol="0">
            <a:spAutoFit/>
          </a:bodyPr>
          <a:lstStyle/>
          <a:p>
            <a:r>
              <a:rPr lang="en-US" sz="1200" b="1" dirty="0" smtClean="0"/>
              <a:t>Deborah </a:t>
            </a:r>
            <a:r>
              <a:rPr lang="en-US" sz="1200" b="1" dirty="0" err="1" smtClean="0"/>
              <a:t>Butterfiled</a:t>
            </a:r>
            <a:endParaRPr lang="en-US" sz="1200" b="1" dirty="0"/>
          </a:p>
        </p:txBody>
      </p:sp>
      <p:sp>
        <p:nvSpPr>
          <p:cNvPr id="10" name="TextBox 9"/>
          <p:cNvSpPr txBox="1"/>
          <p:nvPr/>
        </p:nvSpPr>
        <p:spPr>
          <a:xfrm>
            <a:off x="5638800" y="3265384"/>
            <a:ext cx="3356610" cy="461665"/>
          </a:xfrm>
          <a:prstGeom prst="rect">
            <a:avLst/>
          </a:prstGeom>
          <a:noFill/>
        </p:spPr>
        <p:txBody>
          <a:bodyPr wrap="square" rtlCol="0">
            <a:spAutoFit/>
          </a:bodyPr>
          <a:lstStyle/>
          <a:p>
            <a:pPr algn="ctr"/>
            <a:r>
              <a:rPr lang="en-US" sz="1200" b="1" dirty="0" smtClean="0"/>
              <a:t>Student Work at Powhatan County Public Library </a:t>
            </a:r>
            <a:endParaRPr lang="en-US" sz="1200" b="1" dirty="0"/>
          </a:p>
        </p:txBody>
      </p:sp>
    </p:spTree>
    <p:extLst>
      <p:ext uri="{BB962C8B-B14F-4D97-AF65-F5344CB8AC3E}">
        <p14:creationId xmlns:p14="http://schemas.microsoft.com/office/powerpoint/2010/main" val="1180218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UpCycling</a:t>
            </a:r>
            <a:r>
              <a:rPr lang="en-US" dirty="0" smtClean="0"/>
              <a:t> with Eco Art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30" y="1371600"/>
            <a:ext cx="4151670" cy="2767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03884"/>
            <a:ext cx="21336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30" y="4238875"/>
            <a:ext cx="3618270" cy="2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790" y="1343395"/>
            <a:ext cx="2336130" cy="402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124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Plastic Bottles, Bags, Cans and Cardboard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768" y="2041017"/>
            <a:ext cx="2905432" cy="4358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290" t="13019" r="4077" b="13812"/>
          <a:stretch/>
        </p:blipFill>
        <p:spPr>
          <a:xfrm rot="16200000">
            <a:off x="-582559" y="2313042"/>
            <a:ext cx="4358149" cy="2598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433051"/>
            <a:ext cx="2246312" cy="4666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5464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127"/>
          <a:stretch/>
        </p:blipFill>
        <p:spPr>
          <a:xfrm>
            <a:off x="1055716" y="4267200"/>
            <a:ext cx="3046771" cy="223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576" t="18057"/>
          <a:stretch/>
        </p:blipFill>
        <p:spPr>
          <a:xfrm>
            <a:off x="5029200" y="4034922"/>
            <a:ext cx="3581400" cy="2565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7200" y="898819"/>
            <a:ext cx="36576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355720" y="164484"/>
            <a:ext cx="3871573" cy="3477875"/>
          </a:xfrm>
          <a:prstGeom prst="rect">
            <a:avLst/>
          </a:prstGeom>
          <a:noFill/>
        </p:spPr>
        <p:txBody>
          <a:bodyPr wrap="none" rtlCol="0">
            <a:spAutoFit/>
          </a:bodyPr>
          <a:lstStyle/>
          <a:p>
            <a:pPr algn="ctr"/>
            <a:r>
              <a:rPr lang="en-US" sz="4400" dirty="0" smtClean="0">
                <a:latin typeface="+mj-lt"/>
              </a:rPr>
              <a:t>PASSION</a:t>
            </a:r>
          </a:p>
          <a:p>
            <a:pPr algn="ctr"/>
            <a:endParaRPr lang="en-US" sz="4400" dirty="0" smtClean="0">
              <a:latin typeface="+mj-lt"/>
            </a:endParaRPr>
          </a:p>
          <a:p>
            <a:pPr algn="ctr"/>
            <a:r>
              <a:rPr lang="en-US" sz="4400" dirty="0" smtClean="0">
                <a:latin typeface="+mj-lt"/>
              </a:rPr>
              <a:t>PRINCIPLES</a:t>
            </a:r>
          </a:p>
          <a:p>
            <a:pPr algn="ctr"/>
            <a:endParaRPr lang="en-US" sz="4400" dirty="0" smtClean="0">
              <a:latin typeface="+mj-lt"/>
            </a:endParaRPr>
          </a:p>
          <a:p>
            <a:pPr algn="ctr"/>
            <a:r>
              <a:rPr lang="en-US" sz="4400" dirty="0" smtClean="0">
                <a:latin typeface="+mj-lt"/>
              </a:rPr>
              <a:t>PRODUCTION</a:t>
            </a:r>
            <a:endParaRPr lang="en-US" sz="4400" dirty="0">
              <a:latin typeface="+mj-lt"/>
            </a:endParaRPr>
          </a:p>
        </p:txBody>
      </p:sp>
    </p:spTree>
    <p:extLst>
      <p:ext uri="{BB962C8B-B14F-4D97-AF65-F5344CB8AC3E}">
        <p14:creationId xmlns:p14="http://schemas.microsoft.com/office/powerpoint/2010/main" val="1331576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12420"/>
            <a:ext cx="5029200" cy="6286500"/>
          </a:xfrm>
          <a:prstGeom prst="rect">
            <a:avLst/>
          </a:prstGeom>
        </p:spPr>
      </p:pic>
      <p:sp>
        <p:nvSpPr>
          <p:cNvPr id="3" name="TextBox 2"/>
          <p:cNvSpPr txBox="1"/>
          <p:nvPr/>
        </p:nvSpPr>
        <p:spPr>
          <a:xfrm>
            <a:off x="6858000" y="6445031"/>
            <a:ext cx="2362200" cy="307777"/>
          </a:xfrm>
          <a:prstGeom prst="rect">
            <a:avLst/>
          </a:prstGeom>
          <a:noFill/>
        </p:spPr>
        <p:txBody>
          <a:bodyPr wrap="square" rtlCol="0">
            <a:spAutoFit/>
          </a:bodyPr>
          <a:lstStyle/>
          <a:p>
            <a:r>
              <a:rPr lang="en-US" sz="1400" dirty="0" smtClean="0"/>
              <a:t>PHS Student Work - 2014</a:t>
            </a:r>
            <a:endParaRPr lang="en-US" sz="1400" dirty="0"/>
          </a:p>
        </p:txBody>
      </p:sp>
    </p:spTree>
    <p:extLst>
      <p:ext uri="{BB962C8B-B14F-4D97-AF65-F5344CB8AC3E}">
        <p14:creationId xmlns:p14="http://schemas.microsoft.com/office/powerpoint/2010/main" val="2325759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8" y="304800"/>
            <a:ext cx="265335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122018"/>
            <a:ext cx="1575214" cy="2364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215" y="828675"/>
            <a:ext cx="2381250" cy="282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9" y="3922222"/>
            <a:ext cx="3519487" cy="276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0743" r="32397"/>
          <a:stretch/>
        </p:blipFill>
        <p:spPr>
          <a:xfrm>
            <a:off x="6422604" y="4030387"/>
            <a:ext cx="2261866" cy="265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651" r="7867" b="6000"/>
          <a:stretch/>
        </p:blipFill>
        <p:spPr>
          <a:xfrm>
            <a:off x="3048000" y="889635"/>
            <a:ext cx="3373156" cy="2463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1357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30365"/>
            <a:ext cx="4724400" cy="6614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8068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Principles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413" t="19897" r="3638" b="6515"/>
          <a:stretch/>
        </p:blipFill>
        <p:spPr>
          <a:xfrm>
            <a:off x="5334000" y="4572000"/>
            <a:ext cx="3185653" cy="1968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544" r="23632" b="7218"/>
          <a:stretch/>
        </p:blipFill>
        <p:spPr bwMode="auto">
          <a:xfrm>
            <a:off x="594360" y="1536567"/>
            <a:ext cx="3733800" cy="5043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00600" y="1996459"/>
            <a:ext cx="3962400" cy="20621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dirty="0" smtClean="0">
                <a:latin typeface="Brush Script MT" pitchFamily="66" charset="0"/>
              </a:rPr>
              <a:t>“Stand up for what you believe in even if you are standing alone”</a:t>
            </a:r>
          </a:p>
          <a:p>
            <a:pPr algn="ctr"/>
            <a:r>
              <a:rPr lang="en-US" sz="3200" dirty="0">
                <a:latin typeface="Brush Script MT" pitchFamily="66" charset="0"/>
              </a:rPr>
              <a:t> </a:t>
            </a:r>
            <a:r>
              <a:rPr lang="en-US" sz="3200" dirty="0" smtClean="0">
                <a:latin typeface="Brush Script MT" pitchFamily="66" charset="0"/>
              </a:rPr>
              <a:t>                 -Anonymous </a:t>
            </a:r>
            <a:endParaRPr lang="en-US" sz="3200" dirty="0">
              <a:latin typeface="Brush Script MT" pitchFamily="66" charset="0"/>
            </a:endParaRPr>
          </a:p>
        </p:txBody>
      </p:sp>
    </p:spTree>
    <p:extLst>
      <p:ext uri="{BB962C8B-B14F-4D97-AF65-F5344CB8AC3E}">
        <p14:creationId xmlns:p14="http://schemas.microsoft.com/office/powerpoint/2010/main" val="3624436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00200"/>
            <a:ext cx="3402893"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n-US" dirty="0" smtClean="0"/>
              <a:t>The making of art is the ultimate democracy</a:t>
            </a:r>
            <a:endParaRPr lang="en-US" dirty="0"/>
          </a:p>
        </p:txBody>
      </p:sp>
      <p:sp>
        <p:nvSpPr>
          <p:cNvPr id="3" name="TextBox 2"/>
          <p:cNvSpPr txBox="1"/>
          <p:nvPr/>
        </p:nvSpPr>
        <p:spPr>
          <a:xfrm>
            <a:off x="6690348" y="6211669"/>
            <a:ext cx="2209800" cy="646331"/>
          </a:xfrm>
          <a:prstGeom prst="rect">
            <a:avLst/>
          </a:prstGeom>
          <a:noFill/>
        </p:spPr>
        <p:txBody>
          <a:bodyPr wrap="square" rtlCol="0">
            <a:spAutoFit/>
          </a:bodyPr>
          <a:lstStyle/>
          <a:p>
            <a:r>
              <a:rPr lang="en-US" dirty="0" smtClean="0"/>
              <a:t>A Thousand Artists Inauguration, 2013</a:t>
            </a:r>
            <a:endParaRPr lang="en-US"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2792813" cy="329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389"/>
          <a:stretch/>
        </p:blipFill>
        <p:spPr bwMode="auto">
          <a:xfrm>
            <a:off x="6324600" y="2959891"/>
            <a:ext cx="2797990" cy="323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860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64" y="34636"/>
            <a:ext cx="8456612" cy="346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93" b="13819"/>
          <a:stretch/>
        </p:blipFill>
        <p:spPr bwMode="auto">
          <a:xfrm>
            <a:off x="6464303" y="4169782"/>
            <a:ext cx="2649217" cy="269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02" t="1507" r="15409" b="4295"/>
          <a:stretch/>
        </p:blipFill>
        <p:spPr bwMode="auto">
          <a:xfrm>
            <a:off x="3352800" y="4169782"/>
            <a:ext cx="2954957" cy="2628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132" r="5965"/>
          <a:stretch/>
        </p:blipFill>
        <p:spPr>
          <a:xfrm>
            <a:off x="76200" y="4204480"/>
            <a:ext cx="3106188" cy="2559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7976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736257" cy="5158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291" r="5806" b="9780"/>
          <a:stretch/>
        </p:blipFill>
        <p:spPr>
          <a:xfrm>
            <a:off x="533400" y="3504805"/>
            <a:ext cx="4267200" cy="310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223" r="8882" b="16568"/>
          <a:stretch/>
        </p:blipFill>
        <p:spPr>
          <a:xfrm>
            <a:off x="381000" y="381000"/>
            <a:ext cx="4495800" cy="2679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9211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Principles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493349"/>
            <a:ext cx="4267200" cy="4810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305" y="3212067"/>
            <a:ext cx="2407295" cy="3492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9665" y="6488668"/>
            <a:ext cx="7086600" cy="276999"/>
          </a:xfrm>
          <a:prstGeom prst="rect">
            <a:avLst/>
          </a:prstGeom>
          <a:noFill/>
        </p:spPr>
        <p:txBody>
          <a:bodyPr wrap="square" rtlCol="0">
            <a:spAutoFit/>
          </a:bodyPr>
          <a:lstStyle/>
          <a:p>
            <a:r>
              <a:rPr lang="en-US" sz="1200" b="1" i="1" dirty="0" err="1" smtClean="0"/>
              <a:t>ChevronToxico</a:t>
            </a:r>
            <a:r>
              <a:rPr lang="en-US" sz="1200" b="1" dirty="0" smtClean="0"/>
              <a:t> – 20”x30” - 2012 - Mixed Media (Wood, Wire, Wax)  </a:t>
            </a:r>
            <a:endParaRPr lang="en-US" sz="1200" b="1"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7545" y="333725"/>
            <a:ext cx="3011487" cy="222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943600" y="2743199"/>
            <a:ext cx="3581400" cy="276999"/>
          </a:xfrm>
          <a:prstGeom prst="rect">
            <a:avLst/>
          </a:prstGeom>
          <a:noFill/>
        </p:spPr>
        <p:txBody>
          <a:bodyPr wrap="square" rtlCol="0">
            <a:spAutoFit/>
          </a:bodyPr>
          <a:lstStyle/>
          <a:p>
            <a:r>
              <a:rPr lang="en-US" sz="1200" b="1" i="1" dirty="0" smtClean="0"/>
              <a:t>Slave Ship </a:t>
            </a:r>
            <a:r>
              <a:rPr lang="en-US" sz="1200" b="1" dirty="0" smtClean="0"/>
              <a:t>-  William Turner – 1840 - Oil</a:t>
            </a:r>
            <a:endParaRPr lang="en-US" sz="1200" b="1" dirty="0"/>
          </a:p>
        </p:txBody>
      </p:sp>
    </p:spTree>
    <p:extLst>
      <p:ext uri="{BB962C8B-B14F-4D97-AF65-F5344CB8AC3E}">
        <p14:creationId xmlns:p14="http://schemas.microsoft.com/office/powerpoint/2010/main" val="30271982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2976</TotalTime>
  <Words>557</Words>
  <Application>Microsoft Office PowerPoint</Application>
  <PresentationFormat>On-screen Show (4:3)</PresentationFormat>
  <Paragraphs>64</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Apex</vt:lpstr>
      <vt:lpstr>Passion – Principles - Production</vt:lpstr>
      <vt:lpstr>      Passion</vt:lpstr>
      <vt:lpstr>PowerPoint Presentation</vt:lpstr>
      <vt:lpstr>PowerPoint Presentation</vt:lpstr>
      <vt:lpstr>Principles</vt:lpstr>
      <vt:lpstr>The making of art is the ultimate democracy</vt:lpstr>
      <vt:lpstr>PowerPoint Presentation</vt:lpstr>
      <vt:lpstr>PowerPoint Presentation</vt:lpstr>
      <vt:lpstr>Principles</vt:lpstr>
      <vt:lpstr>Always Learning </vt:lpstr>
      <vt:lpstr>Artistic Influences </vt:lpstr>
      <vt:lpstr>Making Connections – Seeking Resources</vt:lpstr>
      <vt:lpstr>Current Events and Social Constructs </vt:lpstr>
      <vt:lpstr>PowerPoint Presentation</vt:lpstr>
      <vt:lpstr>PowerPoint Presentation</vt:lpstr>
      <vt:lpstr>Awareness and Social Justice</vt:lpstr>
      <vt:lpstr>PowerPoint Presentation</vt:lpstr>
      <vt:lpstr>From Collection to Creation</vt:lpstr>
      <vt:lpstr>PowerPoint Presentation</vt:lpstr>
      <vt:lpstr>New Life to Fallen Limbs</vt:lpstr>
      <vt:lpstr>UpCycling with Eco Art</vt:lpstr>
      <vt:lpstr>Plastic Bottles, Bags, Cans and Cardboard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Women of NAEA Rock!</dc:title>
  <dc:creator>Stephanie Wirt</dc:creator>
  <cp:lastModifiedBy>Stephanie Wirt</cp:lastModifiedBy>
  <cp:revision>79</cp:revision>
  <dcterms:created xsi:type="dcterms:W3CDTF">2014-03-15T18:29:48Z</dcterms:created>
  <dcterms:modified xsi:type="dcterms:W3CDTF">2014-03-23T21:31:12Z</dcterms:modified>
</cp:coreProperties>
</file>